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32" r:id="rId1"/>
  </p:sldMasterIdLst>
  <p:notesMasterIdLst>
    <p:notesMasterId r:id="rId42"/>
  </p:notesMasterIdLst>
  <p:sldIdLst>
    <p:sldId id="256" r:id="rId2"/>
    <p:sldId id="283" r:id="rId3"/>
    <p:sldId id="257" r:id="rId4"/>
    <p:sldId id="258" r:id="rId5"/>
    <p:sldId id="259" r:id="rId6"/>
    <p:sldId id="260" r:id="rId7"/>
    <p:sldId id="262" r:id="rId8"/>
    <p:sldId id="279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61" r:id="rId19"/>
    <p:sldId id="263" r:id="rId20"/>
    <p:sldId id="264" r:id="rId21"/>
    <p:sldId id="265" r:id="rId22"/>
    <p:sldId id="266" r:id="rId23"/>
    <p:sldId id="274" r:id="rId24"/>
    <p:sldId id="294" r:id="rId25"/>
    <p:sldId id="295" r:id="rId26"/>
    <p:sldId id="296" r:id="rId27"/>
    <p:sldId id="297" r:id="rId28"/>
    <p:sldId id="298" r:id="rId29"/>
    <p:sldId id="299" r:id="rId30"/>
    <p:sldId id="300" r:id="rId31"/>
    <p:sldId id="301" r:id="rId32"/>
    <p:sldId id="302" r:id="rId33"/>
    <p:sldId id="303" r:id="rId34"/>
    <p:sldId id="304" r:id="rId35"/>
    <p:sldId id="305" r:id="rId36"/>
    <p:sldId id="306" r:id="rId37"/>
    <p:sldId id="307" r:id="rId38"/>
    <p:sldId id="308" r:id="rId39"/>
    <p:sldId id="309" r:id="rId40"/>
    <p:sldId id="275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660033"/>
    <a:srgbClr val="341349"/>
    <a:srgbClr val="990099"/>
    <a:srgbClr val="CC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D58594-D821-4A23-9E78-F6CBF181F219}" type="datetimeFigureOut">
              <a:rPr lang="ru-RU" smtClean="0"/>
              <a:pPr/>
              <a:t>13.10.2023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BEAC4B-1443-4777-B66C-7C94599DEF1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EAC4B-1443-4777-B66C-7C94599DEF1E}" type="slidenum">
              <a:rPr lang="ru-RU" smtClean="0"/>
              <a:pPr/>
              <a:t>6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A967B-3E0C-4024-8639-F02AA221877B}" type="datetimeFigureOut">
              <a:rPr lang="ru-RU" smtClean="0"/>
              <a:pPr/>
              <a:t>13.10.2023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C23B0-DC15-4102-A5C4-832D9AD96C1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A967B-3E0C-4024-8639-F02AA221877B}" type="datetimeFigureOut">
              <a:rPr lang="ru-RU" smtClean="0"/>
              <a:pPr/>
              <a:t>13.10.2023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C23B0-DC15-4102-A5C4-832D9AD96C1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A967B-3E0C-4024-8639-F02AA221877B}" type="datetimeFigureOut">
              <a:rPr lang="ru-RU" smtClean="0"/>
              <a:pPr/>
              <a:t>13.10.2023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C23B0-DC15-4102-A5C4-832D9AD96C1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A967B-3E0C-4024-8639-F02AA221877B}" type="datetimeFigureOut">
              <a:rPr lang="ru-RU" smtClean="0"/>
              <a:pPr/>
              <a:t>13.10.2023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C23B0-DC15-4102-A5C4-832D9AD96C1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A967B-3E0C-4024-8639-F02AA221877B}" type="datetimeFigureOut">
              <a:rPr lang="ru-RU" smtClean="0"/>
              <a:pPr/>
              <a:t>13.10.2023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C23B0-DC15-4102-A5C4-832D9AD96C1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A967B-3E0C-4024-8639-F02AA221877B}" type="datetimeFigureOut">
              <a:rPr lang="ru-RU" smtClean="0"/>
              <a:pPr/>
              <a:t>13.10.2023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C23B0-DC15-4102-A5C4-832D9AD96C1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A967B-3E0C-4024-8639-F02AA221877B}" type="datetimeFigureOut">
              <a:rPr lang="ru-RU" smtClean="0"/>
              <a:pPr/>
              <a:t>13.10.2023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C23B0-DC15-4102-A5C4-832D9AD96C1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A967B-3E0C-4024-8639-F02AA221877B}" type="datetimeFigureOut">
              <a:rPr lang="ru-RU" smtClean="0"/>
              <a:pPr/>
              <a:t>13.10.2023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C23B0-DC15-4102-A5C4-832D9AD96C1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A967B-3E0C-4024-8639-F02AA221877B}" type="datetimeFigureOut">
              <a:rPr lang="ru-RU" smtClean="0"/>
              <a:pPr/>
              <a:t>13.10.2023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C23B0-DC15-4102-A5C4-832D9AD96C1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A967B-3E0C-4024-8639-F02AA221877B}" type="datetimeFigureOut">
              <a:rPr lang="ru-RU" smtClean="0"/>
              <a:pPr/>
              <a:t>13.10.2023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C23B0-DC15-4102-A5C4-832D9AD96C1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A967B-3E0C-4024-8639-F02AA221877B}" type="datetimeFigureOut">
              <a:rPr lang="ru-RU" smtClean="0"/>
              <a:pPr/>
              <a:t>13.10.2023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C23B0-DC15-4102-A5C4-832D9AD96C1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1A967B-3E0C-4024-8639-F02AA221877B}" type="datetimeFigureOut">
              <a:rPr lang="ru-RU" smtClean="0"/>
              <a:pPr/>
              <a:t>13.10.2023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6C23B0-DC15-4102-A5C4-832D9AD96C1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spd="slow">
    <p:strips dir="rd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jpeg"/><Relationship Id="rId3" Type="http://schemas.openxmlformats.org/officeDocument/2006/relationships/image" Target="../media/image66.jpeg"/><Relationship Id="rId7" Type="http://schemas.openxmlformats.org/officeDocument/2006/relationships/image" Target="../media/image70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jpeg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jpeg"/><Relationship Id="rId3" Type="http://schemas.openxmlformats.org/officeDocument/2006/relationships/image" Target="../media/image73.jpeg"/><Relationship Id="rId7" Type="http://schemas.openxmlformats.org/officeDocument/2006/relationships/image" Target="../media/image77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jpeg"/><Relationship Id="rId5" Type="http://schemas.openxmlformats.org/officeDocument/2006/relationships/image" Target="../media/image75.jpeg"/><Relationship Id="rId4" Type="http://schemas.openxmlformats.org/officeDocument/2006/relationships/image" Target="../media/image74.jpeg"/><Relationship Id="rId9" Type="http://schemas.openxmlformats.org/officeDocument/2006/relationships/image" Target="../media/image79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http://www.ksmo.ru/dat/pic/image/2010-slajd29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556792"/>
            <a:ext cx="6762728" cy="46970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67544" y="404664"/>
            <a:ext cx="80648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Aharoni" pitchFamily="2" charset="-79"/>
              </a:rPr>
              <a:t>участие населения</a:t>
            </a:r>
          </a:p>
          <a:p>
            <a:pPr algn="ctr"/>
            <a:r>
              <a:rPr lang="ru-RU" sz="2000" b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Aharoni" pitchFamily="2" charset="-79"/>
              </a:rPr>
              <a:t> В осуществлении местного самоуправления</a:t>
            </a:r>
            <a:endParaRPr lang="ru-RU" sz="2000" dirty="0">
              <a:latin typeface="Times New Roman" pitchFamily="18" charset="0"/>
              <a:cs typeface="Aharoni" pitchFamily="2" charset="-79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3728" y="548680"/>
            <a:ext cx="48600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Границы территории</a:t>
            </a:r>
            <a:r>
              <a:rPr lang="ru-RU" sz="2800" b="1" dirty="0" smtClean="0">
                <a:solidFill>
                  <a:srgbClr val="C00000"/>
                </a:solidFill>
              </a:rPr>
              <a:t> ТОС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46651" y="3140968"/>
            <a:ext cx="23332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многоквартирный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жилой дом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228184" y="3284984"/>
            <a:ext cx="25961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группа жилых домов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55576" y="6093296"/>
            <a:ext cx="23857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жилой микрорайон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91880" y="5949280"/>
            <a:ext cx="34563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сельский населенный пункт, не являющийся поселением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020272" y="3933056"/>
            <a:ext cx="1817742" cy="193899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endParaRPr lang="ru-RU" sz="2000" b="1" dirty="0" smtClean="0">
              <a:solidFill>
                <a:srgbClr val="00206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иные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территории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проживания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граждан</a:t>
            </a:r>
          </a:p>
          <a:p>
            <a:pPr algn="ctr"/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20483" name="Picture 3" descr="https://cs7054.vk.me/c7003/v7003277/5225/hmdg44nHZyA.jpg"/>
          <p:cNvPicPr>
            <a:picLocks noChangeAspect="1" noChangeArrowheads="1"/>
          </p:cNvPicPr>
          <p:nvPr/>
        </p:nvPicPr>
        <p:blipFill>
          <a:blip r:embed="rId2" cstate="print"/>
          <a:srcRect l="40157" r="14173"/>
          <a:stretch>
            <a:fillRect/>
          </a:stretch>
        </p:blipFill>
        <p:spPr bwMode="auto">
          <a:xfrm>
            <a:off x="755576" y="1340768"/>
            <a:ext cx="1656184" cy="1517016"/>
          </a:xfrm>
          <a:prstGeom prst="rect">
            <a:avLst/>
          </a:prstGeom>
          <a:noFill/>
        </p:spPr>
      </p:pic>
      <p:pic>
        <p:nvPicPr>
          <p:cNvPr id="20485" name="Picture 5" descr="http://img-fotki.yandex.ru/get/3713/alex-brab.39/0_374bf_5ee7634b_XL.jpg"/>
          <p:cNvPicPr>
            <a:picLocks noChangeAspect="1" noChangeArrowheads="1"/>
          </p:cNvPicPr>
          <p:nvPr/>
        </p:nvPicPr>
        <p:blipFill>
          <a:blip r:embed="rId3" cstate="print"/>
          <a:srcRect l="1772" t="18425" r="8504" b="21732"/>
          <a:stretch>
            <a:fillRect/>
          </a:stretch>
        </p:blipFill>
        <p:spPr bwMode="auto">
          <a:xfrm>
            <a:off x="3131840" y="1268760"/>
            <a:ext cx="2400674" cy="1618717"/>
          </a:xfrm>
          <a:prstGeom prst="rect">
            <a:avLst/>
          </a:prstGeom>
          <a:noFill/>
        </p:spPr>
      </p:pic>
      <p:pic>
        <p:nvPicPr>
          <p:cNvPr id="20489" name="Picture 9" descr="http://consol.ua/static/media/newbuildings/74/4d0b2367725f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1268760"/>
            <a:ext cx="2232248" cy="1674186"/>
          </a:xfrm>
          <a:prstGeom prst="rect">
            <a:avLst/>
          </a:prstGeom>
          <a:noFill/>
        </p:spPr>
      </p:pic>
      <p:pic>
        <p:nvPicPr>
          <p:cNvPr id="20491" name="Picture 11" descr="http://www.chproekt.com/photo_new/nov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3933056"/>
            <a:ext cx="2736304" cy="1973560"/>
          </a:xfrm>
          <a:prstGeom prst="rect">
            <a:avLst/>
          </a:prstGeom>
          <a:noFill/>
        </p:spPr>
      </p:pic>
      <p:pic>
        <p:nvPicPr>
          <p:cNvPr id="20493" name="Picture 13" descr="http://fs00.infourok.ru/images/doc/138/160422/img2.jpg"/>
          <p:cNvPicPr>
            <a:picLocks noChangeAspect="1" noChangeArrowheads="1"/>
          </p:cNvPicPr>
          <p:nvPr/>
        </p:nvPicPr>
        <p:blipFill>
          <a:blip r:embed="rId6" cstate="print"/>
          <a:srcRect l="12992" t="21522" r="6299" b="4724"/>
          <a:stretch>
            <a:fillRect/>
          </a:stretch>
        </p:blipFill>
        <p:spPr bwMode="auto">
          <a:xfrm>
            <a:off x="3752746" y="3933056"/>
            <a:ext cx="2914551" cy="199751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69312" y="2924944"/>
            <a:ext cx="236872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подъезд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многоквартирного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жилого дома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600" decel="100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600" decel="100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600" decel="100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00" decel="100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6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600" decel="100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600" decel="100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00" decel="100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00" decel="100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6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600" decel="1000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600" decel="100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00" decel="100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00" decel="100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6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6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000"/>
                            </p:stCondLst>
                            <p:childTnLst>
                              <p:par>
                                <p:cTn id="6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600" decel="1000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600" decel="1000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00" decel="1000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00" decel="1000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6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6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0"/>
                            </p:stCondLst>
                            <p:childTnLst>
                              <p:par>
                                <p:cTn id="77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600" decel="1000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600" decel="1000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00" decel="1000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00" decel="1000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6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6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2000"/>
                            </p:stCondLst>
                            <p:childTnLst>
                              <p:par>
                                <p:cTn id="9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6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6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6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9" grpId="0"/>
      <p:bldP spid="10" grpId="0" animBg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6" name="Picture 6" descr="http://altaistika.ru/wp-content/uploads/2014/09/f15088.jpg"/>
          <p:cNvPicPr>
            <a:picLocks noChangeAspect="1" noChangeArrowheads="1"/>
          </p:cNvPicPr>
          <p:nvPr/>
        </p:nvPicPr>
        <p:blipFill>
          <a:blip r:embed="rId2" cstate="print">
            <a:lum bright="62000"/>
          </a:blip>
          <a:srcRect/>
          <a:stretch>
            <a:fillRect/>
          </a:stretch>
        </p:blipFill>
        <p:spPr bwMode="auto">
          <a:xfrm>
            <a:off x="1763688" y="2132856"/>
            <a:ext cx="5436096" cy="4077072"/>
          </a:xfrm>
          <a:prstGeom prst="rect">
            <a:avLst/>
          </a:prstGeom>
          <a:noFill/>
        </p:spPr>
      </p:pic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1501837" y="518484"/>
            <a:ext cx="5861796" cy="95410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rgbClr val="341349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341349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опросы местного значения,</a:t>
            </a:r>
          </a:p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341349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решаемые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rgbClr val="341349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341349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ТОС?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341349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539552" y="1916832"/>
            <a:ext cx="8064896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Санитарная очистка и благоустройство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территории ТОС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rgbClr val="660033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Организация праздничных и спортивных мероприятий, совместного отдыха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rgbClr val="660033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Строительство спортивных площадок, зон отдыха,  других сооружений общего пользования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rgbClr val="660033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Организация клубов по интересам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для детей и взрослых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rgbClr val="660033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Пропаганда здорового образа жизни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rgbClr val="660033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Обеспечение водоснабжения и др. инициативы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307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307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307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30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7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30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307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307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307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307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4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307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60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3072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67744" y="620688"/>
            <a:ext cx="49575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Порядок организации </a:t>
            </a:r>
            <a:r>
              <a:rPr lang="en-US" sz="2800" b="1" dirty="0" smtClean="0">
                <a:solidFill>
                  <a:srgbClr val="C00000"/>
                </a:solidFill>
              </a:rPr>
              <a:t>ТОС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323528" y="1340768"/>
            <a:ext cx="8352928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Создание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инициативной группы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из наиболее активных жителей данной территории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(3 – 7 чел.)</a:t>
            </a:r>
          </a:p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endParaRPr lang="ru-RU" sz="8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Организация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общего собрания граждан, проживающих на данной территории, которое будет правомочным, если на нем будет присутствовать не менее 1/3 жителей, достигших возраста 16 лет</a:t>
            </a:r>
          </a:p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ринятие решения о создании ТОС</a:t>
            </a:r>
          </a:p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И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збрание органа самоуправления ТОС (совет, комитет), который будет представлять ТОС в органах местного самоуправления и  заниматься организацией его деятельности</a:t>
            </a:r>
          </a:p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endParaRPr lang="ru-RU" sz="8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Определение  основных направлений деятельности и источников финансовых средств для осуществления этой деятельности.</a:t>
            </a:r>
          </a:p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endParaRPr lang="ru-RU" sz="8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Об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суждение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 принятие устава ТОС</a:t>
            </a:r>
          </a:p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endParaRPr lang="ru-RU" sz="8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Р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егистрация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у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става и определение границ территории ТОС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органах местного самоуправления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3000"/>
                                        <p:tgtEl>
                                          <p:spTgt spid="29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3000"/>
                                        <p:tgtEl>
                                          <p:spTgt spid="296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3000"/>
                                        <p:tgtEl>
                                          <p:spTgt spid="296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3000"/>
                                        <p:tgtEl>
                                          <p:spTgt spid="296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3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3000"/>
                                        <p:tgtEl>
                                          <p:spTgt spid="296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6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3000"/>
                                        <p:tgtEl>
                                          <p:spTgt spid="2969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9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3000"/>
                                        <p:tgtEl>
                                          <p:spTgt spid="2969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20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3000"/>
                                        <p:tgtEl>
                                          <p:spTgt spid="2969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 descr="C:\Users\Ирина\Downloads\11240_image_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3284984"/>
            <a:ext cx="1656184" cy="1180031"/>
          </a:xfrm>
          <a:prstGeom prst="rect">
            <a:avLst/>
          </a:prstGeom>
          <a:noFill/>
        </p:spPr>
      </p:pic>
      <p:pic>
        <p:nvPicPr>
          <p:cNvPr id="28674" name="Picture 2" descr="C:\Users\Ирина\Downloads\organizatsiya-prazdnichnykh-meropriyatij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1484784"/>
            <a:ext cx="1526917" cy="1404764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293396" y="620688"/>
            <a:ext cx="659655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П</a:t>
            </a:r>
            <a:r>
              <a:rPr lang="en-US" sz="2800" b="1" dirty="0" smtClean="0">
                <a:solidFill>
                  <a:srgbClr val="C00000"/>
                </a:solidFill>
              </a:rPr>
              <a:t>оддержк</a:t>
            </a:r>
            <a:r>
              <a:rPr lang="ru-RU" sz="2800" b="1" dirty="0" smtClean="0">
                <a:solidFill>
                  <a:srgbClr val="C00000"/>
                </a:solidFill>
              </a:rPr>
              <a:t>а</a:t>
            </a:r>
            <a:r>
              <a:rPr lang="en-US" sz="2800" b="1" dirty="0" smtClean="0">
                <a:solidFill>
                  <a:srgbClr val="C00000"/>
                </a:solidFill>
              </a:rPr>
              <a:t> деятельности ТОС</a:t>
            </a:r>
            <a:r>
              <a:rPr lang="ru-RU" sz="2800" b="1" dirty="0" smtClean="0">
                <a:solidFill>
                  <a:srgbClr val="C00000"/>
                </a:solidFill>
              </a:rPr>
              <a:t> 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органами местного самоуправления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539552" y="1754233"/>
            <a:ext cx="828092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Помощь в организации мероприятий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Предоставление техники и других материальных средств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Выделение бюджетных средств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 startAt="4"/>
              <a:tabLst/>
            </a:pPr>
            <a:r>
              <a:rPr lang="ru-RU" sz="2400" b="1" dirty="0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Помощь в реализации правотворческой 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400" b="1" dirty="0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инициативы ТОС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660033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8676" name="Picture 4" descr="C:\Users\Ирина\Downloads\f4447.jpg"/>
          <p:cNvPicPr>
            <a:picLocks noChangeAspect="1" noChangeArrowheads="1"/>
          </p:cNvPicPr>
          <p:nvPr/>
        </p:nvPicPr>
        <p:blipFill>
          <a:blip r:embed="rId4" cstate="print"/>
          <a:srcRect l="6803" r="6803"/>
          <a:stretch>
            <a:fillRect/>
          </a:stretch>
        </p:blipFill>
        <p:spPr bwMode="auto">
          <a:xfrm>
            <a:off x="6228184" y="3789040"/>
            <a:ext cx="1772850" cy="1333844"/>
          </a:xfrm>
          <a:prstGeom prst="rect">
            <a:avLst/>
          </a:prstGeom>
          <a:noFill/>
        </p:spPr>
      </p:pic>
      <p:pic>
        <p:nvPicPr>
          <p:cNvPr id="28677" name="Picture 5" descr="C:\Users\Ирина\Downloads\ak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80312" y="5301208"/>
            <a:ext cx="1118116" cy="136324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286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286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286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2867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2867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55776" y="476672"/>
            <a:ext cx="34028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С</a:t>
            </a:r>
            <a:r>
              <a:rPr lang="en-US" sz="3600" b="1" dirty="0" smtClean="0">
                <a:solidFill>
                  <a:srgbClr val="C00000"/>
                </a:solidFill>
              </a:rPr>
              <a:t>редства ТОС 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251520" y="1700808"/>
            <a:ext cx="864096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бюджетные средства муниципального </a:t>
            </a: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6600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бразования,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660033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средства спонсоров, 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660033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660033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- собственные средства граждан,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660033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660033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средства, получаемые от участия </a:t>
            </a:r>
          </a:p>
          <a:p>
            <a:pPr marL="0" marR="0" lvl="0" indent="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конкурсах и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6600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грантах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660033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http://www.region-news.info/www/news/2013/10/31212510.9967714.jpg"/>
          <p:cNvPicPr>
            <a:picLocks noChangeAspect="1" noChangeArrowheads="1"/>
          </p:cNvPicPr>
          <p:nvPr/>
        </p:nvPicPr>
        <p:blipFill>
          <a:blip r:embed="rId2" cstate="print"/>
          <a:srcRect r="12178"/>
          <a:stretch>
            <a:fillRect/>
          </a:stretch>
        </p:blipFill>
        <p:spPr bwMode="auto">
          <a:xfrm>
            <a:off x="6948264" y="1628800"/>
            <a:ext cx="1984084" cy="1491949"/>
          </a:xfrm>
          <a:prstGeom prst="rect">
            <a:avLst/>
          </a:prstGeom>
          <a:noFill/>
        </p:spPr>
      </p:pic>
      <p:pic>
        <p:nvPicPr>
          <p:cNvPr id="3075" name="Picture 3" descr="C:\Users\Ирина\Downloads\3D-Human-25-www.mehrad-co.com(L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2276872"/>
            <a:ext cx="1728192" cy="1728192"/>
          </a:xfrm>
          <a:prstGeom prst="rect">
            <a:avLst/>
          </a:prstGeom>
          <a:noFill/>
        </p:spPr>
      </p:pic>
      <p:pic>
        <p:nvPicPr>
          <p:cNvPr id="3076" name="Picture 4" descr="C:\Users\Ирина\Downloads\a1c3d3261b9716097309cf8c466a848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3501008"/>
            <a:ext cx="2088232" cy="1393802"/>
          </a:xfrm>
          <a:prstGeom prst="rect">
            <a:avLst/>
          </a:prstGeom>
          <a:noFill/>
        </p:spPr>
      </p:pic>
      <p:pic>
        <p:nvPicPr>
          <p:cNvPr id="3077" name="Picture 5" descr="C:\Users\Ирина\Downloads\1494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224" y="4653136"/>
            <a:ext cx="1688976" cy="126673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317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317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600" decel="100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6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317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000"/>
                            </p:stCondLst>
                            <p:childTnLst>
                              <p:par>
                                <p:cTn id="36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600" decel="100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600" decel="100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00" decel="100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00" decel="100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317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2000"/>
                            </p:stCondLst>
                            <p:childTnLst>
                              <p:par>
                                <p:cTn id="4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600" decel="100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600" decel="100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00" decel="100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00" decel="100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40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2000"/>
                                        <p:tgtEl>
                                          <p:spTgt spid="3174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600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2000"/>
                                        <p:tgtEl>
                                          <p:spTgt spid="3174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600" decel="100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600" decel="100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00" decel="100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00" decel="100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3068960"/>
            <a:ext cx="81369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990099"/>
                </a:solidFill>
              </a:rPr>
              <a:t>Конкурс мини-грантов  </a:t>
            </a:r>
          </a:p>
          <a:p>
            <a:r>
              <a:rPr lang="ru-RU" sz="2000" b="1" dirty="0" smtClean="0">
                <a:solidFill>
                  <a:srgbClr val="990099"/>
                </a:solidFill>
              </a:rPr>
              <a:t>в рамках Гражданского форума «Забайкальцы – Забайкалью». </a:t>
            </a:r>
          </a:p>
          <a:p>
            <a:r>
              <a:rPr lang="ru-RU" sz="2000" b="1" dirty="0" smtClean="0">
                <a:solidFill>
                  <a:srgbClr val="990099"/>
                </a:solidFill>
              </a:rPr>
              <a:t>Проводится ежегодно в октябре</a:t>
            </a:r>
            <a:endParaRPr lang="ru-RU" sz="2000" b="1" dirty="0">
              <a:solidFill>
                <a:srgbClr val="990099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700808"/>
            <a:ext cx="79928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660033"/>
                </a:solidFill>
              </a:rPr>
              <a:t>Краевой конкурс среди субъектов ТОС Забайкальского края   «Решаем сами»</a:t>
            </a:r>
          </a:p>
          <a:p>
            <a:r>
              <a:rPr lang="ru-RU" sz="2000" b="1" dirty="0" smtClean="0">
                <a:solidFill>
                  <a:srgbClr val="660033"/>
                </a:solidFill>
              </a:rPr>
              <a:t>Проводится ежегодно с 2014 г.</a:t>
            </a:r>
            <a:endParaRPr lang="ru-RU" sz="2000" b="1" dirty="0">
              <a:solidFill>
                <a:srgbClr val="660033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4509120"/>
            <a:ext cx="70556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CC0099"/>
                </a:solidFill>
              </a:rPr>
              <a:t>Районный конкурс среди ТОС МР «</a:t>
            </a:r>
            <a:r>
              <a:rPr lang="ru-RU" sz="2000" b="1" dirty="0" err="1" smtClean="0">
                <a:solidFill>
                  <a:srgbClr val="CC0099"/>
                </a:solidFill>
              </a:rPr>
              <a:t>Балейский</a:t>
            </a:r>
            <a:r>
              <a:rPr lang="ru-RU" sz="2000" b="1" dirty="0" smtClean="0">
                <a:solidFill>
                  <a:srgbClr val="CC0099"/>
                </a:solidFill>
              </a:rPr>
              <a:t> район» </a:t>
            </a:r>
            <a:endParaRPr lang="ru-RU" sz="2000" b="1" dirty="0">
              <a:solidFill>
                <a:srgbClr val="CC0099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19672" y="5373216"/>
            <a:ext cx="61206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Общероссийские </a:t>
            </a:r>
            <a:r>
              <a:rPr lang="ru-RU" sz="2000" b="1" dirty="0" smtClean="0">
                <a:solidFill>
                  <a:srgbClr val="C00000"/>
                </a:solidFill>
              </a:rPr>
              <a:t>конкурсы 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социально-значимых проектов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11760" y="692696"/>
            <a:ext cx="392049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Конкурсы ТОС</a:t>
            </a:r>
            <a:endParaRPr lang="ru-RU" sz="4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5508104" y="1196752"/>
            <a:ext cx="237626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Староста 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сельского 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населенного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пункта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184361" y="188640"/>
            <a:ext cx="19596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Статья </a:t>
            </a:r>
            <a:r>
              <a:rPr lang="ru-RU" sz="2800" b="1" dirty="0" smtClean="0">
                <a:solidFill>
                  <a:srgbClr val="002060"/>
                </a:solidFill>
              </a:rPr>
              <a:t>27</a:t>
            </a:r>
            <a:r>
              <a:rPr lang="ru-RU" sz="2400" b="1" dirty="0" smtClean="0">
                <a:solidFill>
                  <a:srgbClr val="002060"/>
                </a:solidFill>
              </a:rPr>
              <a:t>.1. 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3501008"/>
            <a:ext cx="835292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Се́льский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ста́роста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— доверенное лицо жителей села, 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их представитель при взаимодействии с местной властью. 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Он представляет интересы жителей и своевременно передает им необходимую информацию. помогает жителям, органам местного самоуправления организовать участие в различных программах и проектах, в том числе с привлечением бюджетных средств, средств самообложения граждан, а также содействует в их реализации. Также староста вправе выступить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 предложением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инициативного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проекта </a:t>
            </a:r>
            <a:endPara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приоритетным для жителей вопросам.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941" name="Picture 5" descr="https://img-fotki.yandex.ru/get/15569/107487115.5e/0_afa09_d5f25dd1_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76672"/>
            <a:ext cx="4536504" cy="276022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99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99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99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7" grpId="0"/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AutoShape 2" descr="https://theslide.ru/img/thumbs/80c18b452ba5af4ccea4db925b72ac96-800x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964" name="AutoShape 4" descr="https://theslide.ru/img/thumbs/80c18b452ba5af4ccea4db925b72ac96-800x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966" name="AutoShape 6" descr="https://theslide.ru/img/thumbs/80c18b452ba5af4ccea4db925b72ac96-800x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67" name="Picture 7"/>
          <p:cNvPicPr>
            <a:picLocks noChangeAspect="1" noChangeArrowheads="1"/>
          </p:cNvPicPr>
          <p:nvPr/>
        </p:nvPicPr>
        <p:blipFill>
          <a:blip r:embed="rId2" cstate="print"/>
          <a:srcRect b="10034"/>
          <a:stretch>
            <a:fillRect/>
          </a:stretch>
        </p:blipFill>
        <p:spPr bwMode="auto">
          <a:xfrm>
            <a:off x="395536" y="476672"/>
            <a:ext cx="8280920" cy="5870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620688"/>
            <a:ext cx="78322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Публичные слушания, общественные обсуждения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452320" y="260648"/>
            <a:ext cx="16541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Статья 28. 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196752"/>
            <a:ext cx="87484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проводятся для  обсуждения проектов муниципальных правовых актов </a:t>
            </a:r>
          </a:p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по вопросам местного значения с участием жителей муниципального образования по инициативе главы или представительного органа 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2420888"/>
            <a:ext cx="7992888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На публичные слушания должны выноситься:</a:t>
            </a:r>
          </a:p>
          <a:p>
            <a:pPr algn="ctr"/>
            <a:endParaRPr lang="ru-RU" sz="2400" b="1" dirty="0" smtClean="0">
              <a:solidFill>
                <a:srgbClr val="C00000"/>
              </a:solidFill>
            </a:endParaRPr>
          </a:p>
          <a:p>
            <a:pPr marL="342900" indent="-342900">
              <a:buAutoNum type="arabicParenR"/>
            </a:pPr>
            <a:r>
              <a:rPr lang="ru-RU" sz="2000" b="1" dirty="0" smtClean="0">
                <a:solidFill>
                  <a:srgbClr val="002060"/>
                </a:solidFill>
              </a:rPr>
              <a:t>проект  устава муниципального образования, а также проект муниципального правового акта о внесении изменений и дополнений в данный устав; </a:t>
            </a:r>
          </a:p>
          <a:p>
            <a:pPr marL="342900" indent="-342900"/>
            <a:endParaRPr lang="ru-RU" sz="800" b="1" dirty="0" smtClean="0">
              <a:solidFill>
                <a:srgbClr val="002060"/>
              </a:solidFill>
            </a:endParaRPr>
          </a:p>
          <a:p>
            <a:pPr marL="342900" indent="-342900"/>
            <a:r>
              <a:rPr lang="ru-RU" sz="2000" b="1" dirty="0" smtClean="0">
                <a:solidFill>
                  <a:srgbClr val="002060"/>
                </a:solidFill>
              </a:rPr>
              <a:t>2) проект местного бюджета и отчет о его исполнении;</a:t>
            </a:r>
          </a:p>
          <a:p>
            <a:pPr marL="342900" indent="-342900"/>
            <a:endParaRPr lang="ru-RU" sz="800" b="1" dirty="0" smtClean="0">
              <a:solidFill>
                <a:srgbClr val="002060"/>
              </a:solidFill>
            </a:endParaRPr>
          </a:p>
          <a:p>
            <a:r>
              <a:rPr lang="ru-RU" sz="2000" b="1" dirty="0" smtClean="0">
                <a:solidFill>
                  <a:srgbClr val="002060"/>
                </a:solidFill>
              </a:rPr>
              <a:t>3) проекты планов и программ развития муниципального образования, проекты правил землепользования и застройки, проекты планировки территорий и проекты межевания территорий, проекты правил благоустройства территорий; </a:t>
            </a:r>
          </a:p>
          <a:p>
            <a:endParaRPr lang="ru-RU" sz="800" b="1" dirty="0" smtClean="0">
              <a:solidFill>
                <a:srgbClr val="002060"/>
              </a:solidFill>
            </a:endParaRPr>
          </a:p>
          <a:p>
            <a:r>
              <a:rPr lang="ru-RU" sz="2000" b="1" dirty="0" smtClean="0">
                <a:solidFill>
                  <a:srgbClr val="002060"/>
                </a:solidFill>
              </a:rPr>
              <a:t>4) вопросы о преобразовании муниципального образования.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000"/>
                            </p:stCondLst>
                            <p:childTnLst>
                              <p:par>
                                <p:cTn id="3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4000"/>
                            </p:stCondLst>
                            <p:childTnLst>
                              <p:par>
                                <p:cTn id="4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856357"/>
            <a:ext cx="777686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Порядок организации и проведения публичных слушаний должен предусматривать: </a:t>
            </a:r>
          </a:p>
          <a:p>
            <a:pPr algn="ctr"/>
            <a:endParaRPr lang="ru-RU" sz="2400" b="1" dirty="0" smtClean="0">
              <a:solidFill>
                <a:srgbClr val="0070C0"/>
              </a:solidFill>
            </a:endParaRPr>
          </a:p>
          <a:p>
            <a:pPr marL="457200" indent="-457200" algn="ctr">
              <a:buAutoNum type="arabicPeriod"/>
            </a:pPr>
            <a:r>
              <a:rPr lang="ru-RU" sz="2400" b="1" dirty="0" smtClean="0">
                <a:solidFill>
                  <a:srgbClr val="002060"/>
                </a:solidFill>
              </a:rPr>
              <a:t>заблаговременное оповещение жителей муниципального образования о времени и месте проведения публичных слушаний, </a:t>
            </a:r>
          </a:p>
          <a:p>
            <a:pPr marL="457200" indent="-457200" algn="ctr"/>
            <a:r>
              <a:rPr lang="ru-RU" sz="2400" b="1" dirty="0" smtClean="0">
                <a:solidFill>
                  <a:srgbClr val="002060"/>
                </a:solidFill>
              </a:rPr>
              <a:t>2. заблаговременное ознакомление с проектом муниципального правового акта, </a:t>
            </a:r>
          </a:p>
          <a:p>
            <a:pPr marL="457200" indent="-457200" algn="ctr"/>
            <a:r>
              <a:rPr lang="ru-RU" sz="2400" b="1" dirty="0" smtClean="0">
                <a:solidFill>
                  <a:srgbClr val="002060"/>
                </a:solidFill>
              </a:rPr>
              <a:t>3. другие меры, обеспечивающие участие в публичных слушаниях жителей муниципального образования, </a:t>
            </a:r>
          </a:p>
          <a:p>
            <a:pPr marL="457200" indent="-457200" algn="ctr"/>
            <a:r>
              <a:rPr lang="ru-RU" sz="2400" b="1" dirty="0" smtClean="0">
                <a:solidFill>
                  <a:srgbClr val="002060"/>
                </a:solidFill>
              </a:rPr>
              <a:t>4. опубликование (обнародование) результатов публичных слушаний, включая мотивированное обоснование принятых решений.</a:t>
            </a:r>
          </a:p>
          <a:p>
            <a:pPr algn="ctr"/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000"/>
                            </p:stCondLst>
                            <p:childTnLst>
                              <p:par>
                                <p:cTn id="3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ru-RU" sz="2400" b="1" cap="all" dirty="0" smtClean="0">
              <a:ln w="9000" cmpd="sng">
                <a:solidFill>
                  <a:schemeClr val="tx2">
                    <a:lumMod val="2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sz="2000" b="1" cap="all" dirty="0" smtClean="0">
              <a:ln w="9000" cmpd="sng">
                <a:solidFill>
                  <a:schemeClr val="tx2">
                    <a:lumMod val="2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>
              <a:lnSpc>
                <a:spcPct val="150000"/>
              </a:lnSpc>
            </a:pPr>
            <a:endParaRPr lang="ru-RU" b="1" dirty="0" smtClean="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ru-RU" sz="2000" dirty="0" smtClean="0">
                <a:ln w="9000" cmpd="sng">
                  <a:solidFill>
                    <a:srgbClr val="7030A0"/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ФОРМЫ </a:t>
            </a:r>
          </a:p>
          <a:p>
            <a:pPr algn="ctr">
              <a:lnSpc>
                <a:spcPct val="150000"/>
              </a:lnSpc>
            </a:pPr>
            <a:r>
              <a:rPr lang="ru-RU" sz="2000" dirty="0" smtClean="0">
                <a:ln w="9000" cmpd="sng">
                  <a:solidFill>
                    <a:srgbClr val="7030A0"/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НЕПОСРЕДСТВЕННОГО </a:t>
            </a:r>
          </a:p>
          <a:p>
            <a:pPr algn="ctr">
              <a:lnSpc>
                <a:spcPct val="150000"/>
              </a:lnSpc>
            </a:pPr>
            <a:r>
              <a:rPr lang="ru-RU" sz="2000" dirty="0" smtClean="0">
                <a:ln w="9000" cmpd="sng">
                  <a:solidFill>
                    <a:srgbClr val="7030A0"/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ОСУЩЕСТВЛЕНИЯ НАСЕЛЕНИЕМ </a:t>
            </a:r>
          </a:p>
          <a:p>
            <a:pPr algn="ctr">
              <a:lnSpc>
                <a:spcPct val="150000"/>
              </a:lnSpc>
            </a:pPr>
            <a:r>
              <a:rPr lang="ru-RU" sz="2000" dirty="0" smtClean="0">
                <a:ln w="9000" cmpd="sng">
                  <a:solidFill>
                    <a:srgbClr val="7030A0"/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МЕСТНОГО САМОУПРАВЛЕНИЯ </a:t>
            </a:r>
          </a:p>
          <a:p>
            <a:pPr algn="ctr">
              <a:lnSpc>
                <a:spcPct val="150000"/>
              </a:lnSpc>
            </a:pPr>
            <a:r>
              <a:rPr lang="ru-RU" sz="2000" dirty="0" smtClean="0">
                <a:ln w="9000" cmpd="sng">
                  <a:solidFill>
                    <a:srgbClr val="7030A0"/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И УЧАСТИЯ НАСЕЛЕНИЯ В ОСУЩЕСТВЛЕНИИ </a:t>
            </a:r>
          </a:p>
          <a:p>
            <a:pPr lvl="0" algn="ctr" fontAlgn="base">
              <a:lnSpc>
                <a:spcPct val="150000"/>
              </a:lnSpc>
            </a:pPr>
            <a:r>
              <a:rPr lang="ru-RU" sz="2000" dirty="0" smtClean="0">
                <a:ln w="9000" cmpd="sng">
                  <a:solidFill>
                    <a:srgbClr val="7030A0"/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МЕСТНОГО САМОУПРАВЛЕНИЯ</a:t>
            </a:r>
          </a:p>
          <a:p>
            <a:pPr lvl="0" algn="ctr" fontAlgn="base">
              <a:lnSpc>
                <a:spcPct val="150000"/>
              </a:lnSpc>
            </a:pPr>
            <a:endParaRPr lang="ru-RU" sz="2000" dirty="0" smtClean="0">
              <a:ln w="9000" cmpd="sng">
                <a:solidFill>
                  <a:srgbClr val="7030A0"/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  <a:cs typeface="Times New Roman" pitchFamily="18" charset="0"/>
            </a:endParaRPr>
          </a:p>
          <a:p>
            <a:pPr lvl="0" algn="ctr" fontAlgn="base">
              <a:lnSpc>
                <a:spcPct val="150000"/>
              </a:lnSpc>
            </a:pPr>
            <a:r>
              <a:rPr lang="ru-RU" sz="2000" spc="3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ОПРЕДЕЛЕНЫ </a:t>
            </a:r>
          </a:p>
          <a:p>
            <a:pPr lvl="0" algn="ctr" fontAlgn="base">
              <a:lnSpc>
                <a:spcPct val="150000"/>
              </a:lnSpc>
            </a:pPr>
            <a:r>
              <a:rPr lang="ru-RU" sz="2000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ГЛАВОЙ </a:t>
            </a:r>
            <a:r>
              <a:rPr lang="ru-RU" sz="2400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5</a:t>
            </a:r>
            <a:r>
              <a:rPr lang="ru-RU" sz="2000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. (СТАТЬИ </a:t>
            </a:r>
            <a:r>
              <a:rPr lang="ru-RU" sz="2400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22-33</a:t>
            </a:r>
            <a:r>
              <a:rPr lang="ru-RU" sz="2000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) </a:t>
            </a:r>
          </a:p>
          <a:p>
            <a:pPr lvl="0" algn="ctr" fontAlgn="base">
              <a:lnSpc>
                <a:spcPct val="150000"/>
              </a:lnSpc>
            </a:pPr>
            <a:r>
              <a:rPr lang="ru-RU" sz="20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ФЕДЕРАЛЬНОГО ЗАКОНА ОТ </a:t>
            </a:r>
            <a:r>
              <a:rPr lang="ru-RU" sz="24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6.10.2003 </a:t>
            </a:r>
            <a:r>
              <a:rPr lang="ru-RU" sz="20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Г. № </a:t>
            </a:r>
            <a:r>
              <a:rPr lang="ru-RU" sz="24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131-</a:t>
            </a:r>
            <a:r>
              <a:rPr lang="ru-RU" sz="20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ФЗ</a:t>
            </a:r>
            <a:r>
              <a:rPr lang="ru-RU" sz="24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lvl="0" algn="ctr" fontAlgn="base">
              <a:lnSpc>
                <a:spcPct val="150000"/>
              </a:lnSpc>
            </a:pPr>
            <a:r>
              <a:rPr lang="ru-RU" sz="20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« ОБ ОБЩИХ ПРИНЦИПАХ ОРГАНИЗАЦИИ МЕСТНОГО САМОУПРАВЛЕНИЯ В РОССИЙСКОЙ ФЕДЕРАЦИИ</a:t>
            </a:r>
            <a:endParaRPr lang="ru-RU" sz="2000" spc="300" dirty="0" smtClean="0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Arial Black" pitchFamily="34" charset="0"/>
              <a:cs typeface="Times New Roman" pitchFamily="18" charset="0"/>
            </a:endParaRPr>
          </a:p>
          <a:p>
            <a:pPr algn="ctr"/>
            <a:endParaRPr lang="ru-RU" sz="2000" dirty="0" smtClean="0">
              <a:ln w="9000" cmpd="sng">
                <a:solidFill>
                  <a:srgbClr val="C00000"/>
                </a:solidFill>
                <a:prstDash val="solid"/>
              </a:ln>
              <a:solidFill>
                <a:schemeClr val="tx2"/>
              </a:solidFill>
              <a:latin typeface="Arial Black" pitchFamily="34" charset="0"/>
              <a:cs typeface="Times New Roman" pitchFamily="18" charset="0"/>
            </a:endParaRPr>
          </a:p>
          <a:p>
            <a:pPr algn="ctr"/>
            <a:endParaRPr lang="ru-RU" sz="2000" b="1" cap="all" dirty="0" smtClean="0">
              <a:ln w="9000" cmpd="sng">
                <a:solidFill>
                  <a:schemeClr val="tx2">
                    <a:lumMod val="2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sz="2000" b="1" cap="all" dirty="0" smtClean="0">
              <a:ln w="9000" cmpd="sng">
                <a:solidFill>
                  <a:schemeClr val="tx2">
                    <a:lumMod val="2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endParaRPr lang="ru-RU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31840" y="476672"/>
            <a:ext cx="39851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Собрание граждан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357164" y="404664"/>
            <a:ext cx="17868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Статья </a:t>
            </a:r>
            <a:r>
              <a:rPr lang="ru-RU" sz="2800" b="1" dirty="0" smtClean="0">
                <a:solidFill>
                  <a:srgbClr val="002060"/>
                </a:solidFill>
              </a:rPr>
              <a:t>29</a:t>
            </a:r>
            <a:r>
              <a:rPr lang="ru-RU" sz="2400" b="1" dirty="0" smtClean="0">
                <a:solidFill>
                  <a:srgbClr val="002060"/>
                </a:solidFill>
              </a:rPr>
              <a:t>. 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2636912"/>
            <a:ext cx="84249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проводятся по инициативе населения, представительного органа, главы муниципального образования для обсуждения вопросов местного значения, информирования населения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о деятельности органов местного самоуправления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и должностных лиц местного самоуправления, осуществления территориального общественного самоуправления;  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4653136"/>
            <a:ext cx="853244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n>
                  <a:solidFill>
                    <a:srgbClr val="660033"/>
                  </a:solidFill>
                </a:ln>
                <a:solidFill>
                  <a:srgbClr val="341349"/>
                </a:solidFill>
              </a:rPr>
              <a:t>могут принимать обращения к органам местного самоуправления и должностным лицам местного самоуправления, обязательные для рассмотрения с направлением письменного ответа. </a:t>
            </a:r>
          </a:p>
          <a:p>
            <a:pPr algn="ctr"/>
            <a:endParaRPr lang="ru-RU" b="1" dirty="0" smtClean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87824" y="980728"/>
            <a:ext cx="43924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Конференция граждан 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(собрание делегатов)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452320" y="836712"/>
            <a:ext cx="16916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Статья 30. 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90114" name="Picture 2" descr="https://kartinkin.net/pics/uploads/posts/2022-08/1660093820_38-kartinkin-net-p-fon-dlya-prezentatsii-roditelskogo-sobrani-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915816" cy="250324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0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7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15816" y="692696"/>
            <a:ext cx="29085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Опрос граждан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63759" y="188640"/>
            <a:ext cx="16192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Статья </a:t>
            </a:r>
            <a:r>
              <a:rPr lang="ru-RU" sz="2800" dirty="0" smtClean="0">
                <a:solidFill>
                  <a:srgbClr val="002060"/>
                </a:solidFill>
              </a:rPr>
              <a:t>31</a:t>
            </a:r>
            <a:r>
              <a:rPr lang="ru-RU" sz="2400" dirty="0" smtClean="0">
                <a:solidFill>
                  <a:srgbClr val="002060"/>
                </a:solidFill>
              </a:rPr>
              <a:t>. 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4005064"/>
            <a:ext cx="79928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проводится на всей территории муниципального образования или на части его территории для выявления мнения жителей, обладающих избирательным правом, и его учета при принятии решений органами местного самоуправления и должностными лицами местного самоуправления, а также органами государственной власти.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22532" name="Picture 4" descr="http://www.cgnf.ru/i/units/220313_131034_1.jpg"/>
          <p:cNvPicPr>
            <a:picLocks noChangeAspect="1" noChangeArrowheads="1"/>
          </p:cNvPicPr>
          <p:nvPr/>
        </p:nvPicPr>
        <p:blipFill>
          <a:blip r:embed="rId2" cstate="print"/>
          <a:srcRect l="630" t="847" r="630" b="847"/>
          <a:stretch>
            <a:fillRect/>
          </a:stretch>
        </p:blipFill>
        <p:spPr bwMode="auto">
          <a:xfrm>
            <a:off x="1331640" y="1484784"/>
            <a:ext cx="2634767" cy="1949883"/>
          </a:xfrm>
          <a:prstGeom prst="rect">
            <a:avLst/>
          </a:prstGeom>
          <a:noFill/>
        </p:spPr>
      </p:pic>
      <p:pic>
        <p:nvPicPr>
          <p:cNvPr id="22530" name="Picture 2" descr="http://www.sapir.su/pic/image/po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1484784"/>
            <a:ext cx="3960440" cy="202177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683568" y="548680"/>
            <a:ext cx="741682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Arial" pitchFamily="34" charset="0"/>
              </a:rPr>
              <a:t>Обращения граждан </a:t>
            </a:r>
          </a:p>
          <a:p>
            <a:pPr marL="0" marR="0" lvl="0" indent="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Arial" pitchFamily="34" charset="0"/>
              </a:rPr>
              <a:t>в органы местного самоуправления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cs typeface="Arial" pitchFamily="34" charset="0"/>
            </a:endParaRPr>
          </a:p>
          <a:p>
            <a:pPr marL="0" marR="0" lvl="0" indent="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96336" y="332656"/>
            <a:ext cx="15244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ea typeface="Times New Roman" pitchFamily="18" charset="0"/>
                <a:cs typeface="Arial" pitchFamily="34" charset="0"/>
              </a:rPr>
              <a:t>Статья </a:t>
            </a:r>
            <a:r>
              <a:rPr lang="ru-RU" sz="2800" dirty="0" smtClean="0">
                <a:solidFill>
                  <a:srgbClr val="002060"/>
                </a:solidFill>
                <a:ea typeface="Times New Roman" pitchFamily="18" charset="0"/>
                <a:cs typeface="Arial" pitchFamily="34" charset="0"/>
              </a:rPr>
              <a:t>32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3429000"/>
            <a:ext cx="756084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1</a:t>
            </a:r>
            <a:r>
              <a:rPr lang="ru-RU" sz="3200" b="1" dirty="0" smtClean="0">
                <a:solidFill>
                  <a:srgbClr val="002060"/>
                </a:solidFill>
              </a:rPr>
              <a:t>. </a:t>
            </a:r>
            <a:r>
              <a:rPr lang="ru-RU" sz="2000" b="1" dirty="0" smtClean="0">
                <a:solidFill>
                  <a:srgbClr val="002060"/>
                </a:solidFill>
              </a:rPr>
              <a:t>Граждане имеют право на индивидуальные и коллективные обращения в органы местного самоуправления.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2</a:t>
            </a:r>
            <a:r>
              <a:rPr lang="ru-RU" sz="2000" b="1" dirty="0" smtClean="0">
                <a:solidFill>
                  <a:srgbClr val="002060"/>
                </a:solidFill>
              </a:rPr>
              <a:t>. Обращения граждан подлежат рассмотрению в порядке и сроки, установленные Федеральным законом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от 2 мая 2006 года N 59-ФЗ "О порядке рассмотрения обращений граждан Российской Федерации".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21507" name="Picture 3" descr="http://i.obozrevatel.ua/17/1733983/6250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2132856"/>
            <a:ext cx="1714500" cy="1143000"/>
          </a:xfrm>
          <a:prstGeom prst="rect">
            <a:avLst/>
          </a:prstGeom>
          <a:noFill/>
        </p:spPr>
      </p:pic>
      <p:pic>
        <p:nvPicPr>
          <p:cNvPr id="21509" name="Picture 5" descr="http://triplex1370.tripod.com/sitebuildercontent/sitebuilderpictures/envelopp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2060848"/>
            <a:ext cx="1956209" cy="1330128"/>
          </a:xfrm>
          <a:prstGeom prst="rect">
            <a:avLst/>
          </a:prstGeom>
          <a:noFill/>
        </p:spPr>
      </p:pic>
      <p:pic>
        <p:nvPicPr>
          <p:cNvPr id="21511" name="Picture 7" descr="http://mypresentation.ru/documents/456e53917fb60f8f1a719df6f72c2a11/img15.jpg"/>
          <p:cNvPicPr>
            <a:picLocks noChangeAspect="1" noChangeArrowheads="1"/>
          </p:cNvPicPr>
          <p:nvPr/>
        </p:nvPicPr>
        <p:blipFill>
          <a:blip r:embed="rId4" cstate="print"/>
          <a:srcRect l="19843" t="25827" r="24094" b="9449"/>
          <a:stretch>
            <a:fillRect/>
          </a:stretch>
        </p:blipFill>
        <p:spPr bwMode="auto">
          <a:xfrm>
            <a:off x="1763688" y="1556792"/>
            <a:ext cx="2008806" cy="173942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8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000"/>
                            </p:stCondLst>
                            <p:childTnLst>
                              <p:par>
                                <p:cTn id="3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8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5" grpId="0"/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908720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Другие формы непосредственного осуществления населением местного самоуправления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и участия в его осуществлении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092281" y="332656"/>
            <a:ext cx="17281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Статья </a:t>
            </a:r>
            <a:r>
              <a:rPr lang="ru-RU" sz="2800" b="1" dirty="0" smtClean="0">
                <a:solidFill>
                  <a:srgbClr val="002060"/>
                </a:solidFill>
              </a:rPr>
              <a:t>33</a:t>
            </a:r>
            <a:r>
              <a:rPr lang="ru-RU" sz="2400" b="1" dirty="0" smtClean="0">
                <a:solidFill>
                  <a:srgbClr val="002060"/>
                </a:solidFill>
              </a:rPr>
              <a:t>. 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2564904"/>
            <a:ext cx="83529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Граждане вправе участвовать в осуществлении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местного самоуправления в иных формах,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не противоречащих законодательству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95536" y="4149080"/>
            <a:ext cx="8280920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41349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Государственные органы и их должностные лица, органы местного самоуправления и должностные лица местного самоуправления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обязаны содействовать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41349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населению в непосредственном осуществлении населением местного самоуправления и участии населения в осуществлении местного самоуправления.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341349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102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/>
          <p:cNvSpPr>
            <a:spLocks noChangeArrowheads="1"/>
          </p:cNvSpPr>
          <p:nvPr/>
        </p:nvSpPr>
        <p:spPr bwMode="auto">
          <a:xfrm>
            <a:off x="827584" y="476672"/>
            <a:ext cx="7488832" cy="3384376"/>
          </a:xfrm>
          <a:prstGeom prst="downArrowCallout">
            <a:avLst>
              <a:gd name="adj1" fmla="val 53435"/>
              <a:gd name="adj2" fmla="val 53435"/>
              <a:gd name="adj3" fmla="val 16667"/>
              <a:gd name="adj4" fmla="val 6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002060"/>
              </a:solidFill>
              <a:latin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                               </a:t>
            </a:r>
          </a:p>
        </p:txBody>
      </p:sp>
      <p:sp>
        <p:nvSpPr>
          <p:cNvPr id="1027" name="AutoShape 3"/>
          <p:cNvSpPr>
            <a:spLocks noChangeArrowheads="1"/>
          </p:cNvSpPr>
          <p:nvPr/>
        </p:nvSpPr>
        <p:spPr bwMode="auto">
          <a:xfrm>
            <a:off x="1115616" y="3933056"/>
            <a:ext cx="6984776" cy="2227262"/>
          </a:xfrm>
          <a:prstGeom prst="hexagon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эффективное решение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вопросов местного значения, повышение качества жизни населения  муниципального образования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WordArt 4"/>
          <p:cNvSpPr>
            <a:spLocks noChangeArrowheads="1" noChangeShapeType="1" noTextEdit="1"/>
          </p:cNvSpPr>
          <p:nvPr/>
        </p:nvSpPr>
        <p:spPr bwMode="auto">
          <a:xfrm rot="5400000">
            <a:off x="4008349" y="2768514"/>
            <a:ext cx="1271315" cy="288032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C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Arial Black" pitchFamily="34" charset="0"/>
                <a:cs typeface="Times New Roman"/>
              </a:rPr>
              <a:t>цель</a:t>
            </a:r>
            <a:endParaRPr lang="ru-RU" sz="3600" kern="10" spc="0" dirty="0">
              <a:ln w="9525">
                <a:solidFill>
                  <a:srgbClr val="C00000"/>
                </a:solidFill>
                <a:round/>
                <a:headEnd/>
                <a:tailEnd/>
              </a:ln>
              <a:solidFill>
                <a:srgbClr val="C000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Arial Black" pitchFamily="34" charset="0"/>
              <a:cs typeface="Times New Roman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27584" y="908720"/>
            <a:ext cx="2088232" cy="1440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Население</a:t>
            </a:r>
            <a:endParaRPr lang="ru-RU" sz="20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491880" y="476672"/>
            <a:ext cx="2232248" cy="13681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Органы местного самоуправления</a:t>
            </a:r>
            <a:endParaRPr lang="ru-RU" sz="20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228184" y="980728"/>
            <a:ext cx="2088232" cy="13681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Общественные организации</a:t>
            </a:r>
            <a:endParaRPr lang="ru-RU" sz="2000" b="1" dirty="0"/>
          </a:p>
        </p:txBody>
      </p:sp>
      <p:cxnSp>
        <p:nvCxnSpPr>
          <p:cNvPr id="14" name="Прямая со стрелкой 13"/>
          <p:cNvCxnSpPr>
            <a:stCxn id="10" idx="3"/>
            <a:endCxn id="11" idx="1"/>
          </p:cNvCxnSpPr>
          <p:nvPr/>
        </p:nvCxnSpPr>
        <p:spPr>
          <a:xfrm flipV="1">
            <a:off x="2915816" y="1160748"/>
            <a:ext cx="576064" cy="46805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11" idx="3"/>
            <a:endCxn id="12" idx="1"/>
          </p:cNvCxnSpPr>
          <p:nvPr/>
        </p:nvCxnSpPr>
        <p:spPr>
          <a:xfrm>
            <a:off x="5724128" y="1160748"/>
            <a:ext cx="504056" cy="50405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Скругленная соединительная линия 17"/>
          <p:cNvCxnSpPr/>
          <p:nvPr/>
        </p:nvCxnSpPr>
        <p:spPr>
          <a:xfrm rot="10800000">
            <a:off x="2915816" y="2204864"/>
            <a:ext cx="3384376" cy="12700"/>
          </a:xfrm>
          <a:prstGeom prst="curvedConnector3">
            <a:avLst>
              <a:gd name="adj1" fmla="val 50000"/>
            </a:avLst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 animBg="1"/>
      <p:bldP spid="1027" grpId="0" animBg="1"/>
      <p:bldP spid="102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887416" y="4437693"/>
            <a:ext cx="5256584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большинстве своем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ln>
                  <a:solidFill>
                    <a:srgbClr val="002060"/>
                  </a:solidFill>
                </a:ln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</a:t>
            </a:r>
            <a:r>
              <a:rPr kumimoji="0" lang="ru-RU" sz="2800" b="0" i="0" u="none" strike="noStrike" cap="none" normalizeH="0" baseline="0" dirty="0" smtClean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  испытывает желания принимать участие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местном самоуправлении. </a:t>
            </a:r>
            <a:endParaRPr kumimoji="0" lang="ru-RU" sz="2800" b="0" i="0" u="none" strike="noStrike" cap="none" normalizeH="0" baseline="0" dirty="0" smtClean="0">
              <a:ln>
                <a:solidFill>
                  <a:srgbClr val="002060"/>
                </a:solidFill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4509120"/>
            <a:ext cx="234711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население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72000" y="1628800"/>
            <a:ext cx="410445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n>
                  <a:solidFill>
                    <a:srgbClr val="002060"/>
                  </a:solidFill>
                </a:ln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несёт ответственности</a:t>
            </a:r>
          </a:p>
          <a:p>
            <a:pPr algn="ctr"/>
            <a:r>
              <a:rPr lang="ru-RU" sz="2800" dirty="0" smtClean="0">
                <a:ln>
                  <a:solidFill>
                    <a:srgbClr val="002060"/>
                  </a:solidFill>
                </a:ln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за решение вопросов </a:t>
            </a:r>
          </a:p>
          <a:p>
            <a:pPr algn="ctr"/>
            <a:r>
              <a:rPr lang="ru-RU" sz="2800" dirty="0" smtClean="0">
                <a:ln>
                  <a:solidFill>
                    <a:srgbClr val="002060"/>
                  </a:solidFill>
                </a:ln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местного значения </a:t>
            </a:r>
            <a:endParaRPr lang="ru-RU" sz="2800" dirty="0">
              <a:ln>
                <a:solidFill>
                  <a:srgbClr val="002060"/>
                </a:solidFill>
              </a:ln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95936" y="260648"/>
            <a:ext cx="12537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Но,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055" name="Picture 7" descr="http://www.denieuwepers.com/wp-content/uploads/2013/05/DNPCrowd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492896"/>
            <a:ext cx="3919835" cy="199698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600" decel="100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600" decel="100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00" decel="100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00" decel="100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6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" grpId="0"/>
      <p:bldP spid="3" grpId="0"/>
      <p:bldP spid="4" grpId="0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2780928"/>
            <a:ext cx="748883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arenR"/>
            </a:pPr>
            <a:r>
              <a:rPr lang="ru-RU" sz="2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слабой подготовленности к работе с населением;</a:t>
            </a:r>
          </a:p>
          <a:p>
            <a:pPr marL="457200" indent="-457200">
              <a:buFont typeface="+mj-lt"/>
              <a:buAutoNum type="arabicParenR"/>
            </a:pPr>
            <a:endParaRPr lang="ru-RU" sz="2400" dirty="0" smtClean="0">
              <a:ln>
                <a:solidFill>
                  <a:srgbClr val="002060"/>
                </a:solidFill>
              </a:ln>
              <a:solidFill>
                <a:srgbClr val="002060"/>
              </a:solidFill>
            </a:endParaRPr>
          </a:p>
          <a:p>
            <a:pPr marL="457200" indent="-457200">
              <a:buFont typeface="+mj-lt"/>
              <a:buAutoNum type="arabicParenR"/>
            </a:pPr>
            <a:r>
              <a:rPr lang="ru-RU" sz="2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непрозрачности своих решений и действий;</a:t>
            </a:r>
          </a:p>
          <a:p>
            <a:pPr marL="457200" indent="-457200">
              <a:buFont typeface="+mj-lt"/>
              <a:buAutoNum type="arabicParenR"/>
            </a:pPr>
            <a:endParaRPr lang="ru-RU" sz="2400" dirty="0" smtClean="0">
              <a:ln>
                <a:solidFill>
                  <a:srgbClr val="002060"/>
                </a:solidFill>
              </a:ln>
              <a:solidFill>
                <a:srgbClr val="002060"/>
              </a:solidFill>
            </a:endParaRPr>
          </a:p>
          <a:p>
            <a:pPr marL="457200" indent="-457200">
              <a:buFont typeface="+mj-lt"/>
              <a:buAutoNum type="arabicParenR"/>
            </a:pPr>
            <a:r>
              <a:rPr lang="ru-RU" sz="2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 нежелания допускать население и общественные организации к решению вопросов местного  значения</a:t>
            </a:r>
            <a:endParaRPr lang="ru-RU" sz="2400" dirty="0">
              <a:ln>
                <a:solidFill>
                  <a:srgbClr val="002060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61248" y="260648"/>
            <a:ext cx="32143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Причины: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1412776"/>
            <a:ext cx="75608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Недоработка органов местного самоуправления  с населением в силу:</a:t>
            </a: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539552" y="1400001"/>
            <a:ext cx="828092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arenR"/>
              <a:tabLst/>
            </a:pPr>
            <a:r>
              <a:rPr kumimoji="0" lang="ru-RU" sz="2400" b="0" i="0" u="none" strike="noStrike" cap="none" normalizeH="0" baseline="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 социально-экономическом положении</a:t>
            </a:r>
            <a:r>
              <a:rPr kumimoji="0" lang="ru-RU" sz="2400" b="0" i="0" u="none" strike="noStrike" cap="none" normalizeH="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муниципального образования;</a:t>
            </a:r>
          </a:p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arenR"/>
              <a:tabLst/>
            </a:pPr>
            <a:endParaRPr kumimoji="0" lang="ru-RU" sz="2400" b="0" i="0" u="none" strike="noStrike" cap="none" normalizeH="0" baseline="0" dirty="0" smtClean="0">
              <a:ln>
                <a:solidFill>
                  <a:srgbClr val="002060"/>
                </a:solidFill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arenR"/>
              <a:tabLst/>
            </a:pPr>
            <a:r>
              <a:rPr kumimoji="0" lang="ru-RU" sz="2400" b="0" i="0" u="none" strike="noStrike" cap="none" normalizeH="0" baseline="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 перспективах его развития;</a:t>
            </a:r>
          </a:p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arenR"/>
              <a:tabLst/>
            </a:pPr>
            <a:endParaRPr kumimoji="0" lang="ru-RU" sz="2400" b="0" i="0" u="none" strike="noStrike" cap="none" normalizeH="0" baseline="0" dirty="0" smtClean="0">
              <a:ln>
                <a:solidFill>
                  <a:srgbClr val="002060"/>
                </a:solidFill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arenR"/>
              <a:tabLst/>
            </a:pPr>
            <a:r>
              <a:rPr kumimoji="0" lang="ru-RU" sz="2400" b="0" i="0" u="none" strike="noStrike" cap="none" normalizeH="0" baseline="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 задачах, стоящих перед органами местного</a:t>
            </a:r>
            <a:r>
              <a:rPr kumimoji="0" lang="ru-RU" sz="2400" b="0" i="0" u="none" strike="noStrike" cap="none" normalizeH="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самоуправления;</a:t>
            </a:r>
          </a:p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arenR"/>
              <a:tabLst/>
            </a:pPr>
            <a:endParaRPr kumimoji="0" lang="ru-RU" sz="2400" b="0" i="0" u="none" strike="noStrike" cap="none" normalizeH="0" baseline="0" dirty="0" smtClean="0">
              <a:ln>
                <a:solidFill>
                  <a:srgbClr val="002060"/>
                </a:solidFill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arenR"/>
              <a:tabLst/>
            </a:pPr>
            <a:r>
              <a:rPr kumimoji="0" lang="ru-RU" sz="2400" b="0" i="0" u="none" strike="noStrike" cap="none" normalizeH="0" baseline="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 своей роли в решении этих задач</a:t>
            </a:r>
            <a:r>
              <a:rPr kumimoji="0" lang="ru-RU" sz="2400" b="1" i="0" u="none" strike="noStrike" cap="none" normalizeH="0" baseline="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400" b="0" i="0" u="none" strike="noStrike" cap="none" normalizeH="0" baseline="0" dirty="0" smtClean="0">
              <a:ln>
                <a:solidFill>
                  <a:srgbClr val="002060"/>
                </a:solidFill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548680"/>
            <a:ext cx="81369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 Недостаточная информированность населения и общественности:</a:t>
            </a:r>
            <a:endParaRPr lang="ru-RU" sz="2400" dirty="0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74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74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74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74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74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74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74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74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5013176"/>
            <a:ext cx="80648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Безразличие к общим делам,  иждивенческие настроения. </a:t>
            </a:r>
            <a:endParaRPr lang="ru-RU" sz="2400" dirty="0" smtClean="0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124744"/>
            <a:ext cx="79928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Отсутствие у населения опыта, недостаточность правовых знаний и компетентности в реализации данных законом возможностей по самоуправлению;  </a:t>
            </a:r>
            <a:endParaRPr lang="ru-RU" sz="2400" dirty="0" smtClean="0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3068960"/>
            <a:ext cx="77048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Недоверие к органам местного самоуправления, неверие в возможность оказывать влияние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принятие их  решений; </a:t>
            </a:r>
            <a:endParaRPr lang="ru-RU" sz="2400" dirty="0" smtClean="0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6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6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755576" y="1030397"/>
            <a:ext cx="7776864" cy="4869418"/>
          </a:xfrm>
          <a:prstGeom prst="flowChartAlternateProcess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Между органами местного самоуправления, </a:t>
            </a:r>
            <a:endParaRPr kumimoji="0" lang="ru-RU" sz="2800" b="1" i="0" u="none" strike="noStrike" cap="none" normalizeH="0" baseline="0" dirty="0" smtClean="0">
              <a:ln>
                <a:solidFill>
                  <a:srgbClr val="C00000"/>
                </a:solidFill>
              </a:ln>
              <a:solidFill>
                <a:srgbClr val="C00000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0" u="none" strike="noStrike" cap="none" normalizeH="0" baseline="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населением и общественными организациями </a:t>
            </a:r>
            <a:r>
              <a:rPr lang="ru-RU" sz="28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Monotype Corsiva" pitchFamily="66" charset="0"/>
                <a:cs typeface="Arial" pitchFamily="34" charset="0"/>
              </a:rPr>
              <a:t>необходим</a:t>
            </a:r>
            <a:r>
              <a:rPr lang="ru-RU" sz="28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о </a:t>
            </a:r>
            <a:r>
              <a:rPr lang="ru-RU" sz="28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создавать </a:t>
            </a:r>
            <a:endParaRPr lang="ru-RU" sz="2800" b="1" dirty="0" smtClean="0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информированное </a:t>
            </a:r>
            <a:r>
              <a:rPr kumimoji="0" lang="ru-RU" sz="2800" b="1" i="0" u="none" strike="noStrike" cap="none" normalizeH="0" baseline="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гражданское  согласие, </a:t>
            </a:r>
            <a:endParaRPr kumimoji="0" lang="ru-RU" sz="2800" b="1" i="0" u="none" strike="noStrike" cap="none" normalizeH="0" baseline="0" dirty="0" smtClean="0">
              <a:ln>
                <a:solidFill>
                  <a:srgbClr val="C00000"/>
                </a:solidFill>
              </a:ln>
              <a:solidFill>
                <a:srgbClr val="C00000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при котором местное сообщество знает, понимает и поддерживает решения органов местного самоуправления, непосредственно участвуя в их подготовке, обсуждении и реализации.</a:t>
            </a:r>
            <a:endParaRPr kumimoji="0" lang="ru-RU" sz="2800" b="1" i="0" u="none" strike="noStrike" cap="none" normalizeH="0" baseline="0" dirty="0" smtClean="0">
              <a:ln>
                <a:solidFill>
                  <a:srgbClr val="C00000"/>
                </a:solidFill>
              </a:ln>
              <a:solidFill>
                <a:srgbClr val="C00000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8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1760" y="188640"/>
            <a:ext cx="4720459" cy="1077218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800" b="1" cap="all" dirty="0" smtClean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Местный референдум</a:t>
            </a:r>
          </a:p>
          <a:p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                                                        </a:t>
            </a:r>
            <a:endParaRPr lang="ru-RU" sz="28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        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57713" y="3414713"/>
            <a:ext cx="28575" cy="2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 cstate="print"/>
          <a:srcRect r="56488" b="15068"/>
          <a:stretch>
            <a:fillRect/>
          </a:stretch>
        </p:blipFill>
        <p:spPr bwMode="auto">
          <a:xfrm>
            <a:off x="0" y="0"/>
            <a:ext cx="1259632" cy="195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79512" y="5013176"/>
            <a:ext cx="87849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Принятое на местном референдуме решение подлежит обязательному исполнению на территории муниципального образования и не нуждается в утверждении какими-либо органами государственной власти, их должностными лицами или органами местного самоуправления.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164288" y="188640"/>
            <a:ext cx="17525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Статья </a:t>
            </a:r>
            <a:r>
              <a:rPr lang="ru-RU" sz="32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22</a:t>
            </a:r>
            <a:r>
              <a:rPr lang="ru-RU" sz="20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. 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0" y="1340768"/>
            <a:ext cx="91440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Решение о назначении местного референдума принимается  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представительным органом муниципального образования: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инициативе, выдвинутой гражданами Российской Федерации,</a:t>
            </a: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имеющими право на участие в местном референдуме;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2) по инициативе, выдвинутой избирательными объединениями,</a:t>
            </a: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иными общественными объединениями;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indent="4508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3) по инициативе представительного органа муниципального образования</a:t>
            </a:r>
          </a:p>
          <a:p>
            <a:pPr indent="4508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главы местной администрации, выдвинутой ими совместно.</a:t>
            </a:r>
            <a:r>
              <a:rPr lang="ru-RU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9512" y="3645024"/>
            <a:ext cx="87129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tx2"/>
                </a:solidFill>
              </a:rPr>
              <a:t>В местном референдуме имеют право участвовать на основе всеобщего равного и прямого волеизъявления при тайном голосовании граждане Российской Федерации, место жительства которых расположено в границах муниципального образования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115616" y="836712"/>
            <a:ext cx="76328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Проводится на всей территории муниципального образования</a:t>
            </a: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235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23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8" grpId="0"/>
      <p:bldP spid="23553" grpId="0"/>
      <p:bldP spid="10" grpId="0"/>
      <p:bldP spid="1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0708" y="548680"/>
            <a:ext cx="5903732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Задачи ОМСУ по установлению </a:t>
            </a:r>
          </a:p>
          <a:p>
            <a:pPr algn="ctr"/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взаимодействия с населением: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899592" y="2276872"/>
            <a:ext cx="7272808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1" u="none" strike="noStrike" cap="none" normalizeH="0" baseline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Выстраивание партнерских отношений с населением и общественными организациями в целях обеспечения информированного гражданского согласия.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2800" b="0" i="0" u="none" strike="noStrike" cap="none" normalizeH="0" baseline="0" dirty="0" smtClean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1" u="none" strike="noStrike" cap="none" normalizeH="0" baseline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Максимальное вовлечение граждан в процесс местного самоуправления.</a:t>
            </a:r>
            <a:endParaRPr kumimoji="0" lang="ru-RU" sz="2800" b="0" i="0" u="none" strike="noStrike" cap="none" normalizeH="0" baseline="0" dirty="0" smtClean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04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04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04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988840"/>
            <a:ext cx="784887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660033"/>
                </a:solidFill>
                <a:latin typeface="Arial Black" pitchFamily="34" charset="0"/>
              </a:rPr>
              <a:t>Программа  </a:t>
            </a:r>
          </a:p>
          <a:p>
            <a:pPr algn="ctr"/>
            <a:r>
              <a:rPr lang="ru-RU" sz="2800" b="1" dirty="0" smtClean="0">
                <a:solidFill>
                  <a:srgbClr val="660033"/>
                </a:solidFill>
                <a:latin typeface="Arial Black" pitchFamily="34" charset="0"/>
              </a:rPr>
              <a:t>по обеспечению </a:t>
            </a:r>
          </a:p>
          <a:p>
            <a:pPr algn="ctr"/>
            <a:r>
              <a:rPr lang="ru-RU" sz="2800" b="1" dirty="0" smtClean="0">
                <a:solidFill>
                  <a:srgbClr val="660033"/>
                </a:solidFill>
                <a:latin typeface="Arial Black" pitchFamily="34" charset="0"/>
              </a:rPr>
              <a:t>информированного согласия </a:t>
            </a:r>
          </a:p>
          <a:p>
            <a:pPr algn="ctr"/>
            <a:r>
              <a:rPr lang="ru-RU" sz="2800" b="1" dirty="0" smtClean="0">
                <a:solidFill>
                  <a:srgbClr val="660033"/>
                </a:solidFill>
                <a:latin typeface="Arial Black" pitchFamily="34" charset="0"/>
              </a:rPr>
              <a:t>или взаимодействия власти </a:t>
            </a:r>
          </a:p>
          <a:p>
            <a:pPr algn="ctr"/>
            <a:r>
              <a:rPr lang="ru-RU" sz="2800" b="1" dirty="0" smtClean="0">
                <a:solidFill>
                  <a:srgbClr val="660033"/>
                </a:solidFill>
                <a:latin typeface="Arial Black" pitchFamily="34" charset="0"/>
              </a:rPr>
              <a:t>и населения </a:t>
            </a:r>
          </a:p>
          <a:p>
            <a:pPr algn="ctr"/>
            <a:r>
              <a:rPr lang="ru-RU" sz="2800" b="1" dirty="0" smtClean="0">
                <a:solidFill>
                  <a:srgbClr val="660033"/>
                </a:solidFill>
                <a:latin typeface="Arial Black" pitchFamily="34" charset="0"/>
              </a:rPr>
              <a:t>в муниципальном образовании</a:t>
            </a:r>
            <a:endParaRPr lang="ru-RU" sz="2800" b="1" dirty="0">
              <a:solidFill>
                <a:srgbClr val="660033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179512" y="188640"/>
            <a:ext cx="864096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0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</a:t>
            </a:r>
            <a:r>
              <a:rPr kumimoji="0" lang="ru-RU" sz="2000" b="1" u="none" strike="noStrike" cap="none" normalizeH="0" baseline="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Всестороннее информирование населения о деятельности органов местного самоуправления, правовых основах местного самоуправления и формах непосредственного участия населения в местном самоуправлении</a:t>
            </a:r>
            <a:endParaRPr kumimoji="0" lang="ru-RU" sz="2000" b="0" u="none" strike="noStrike" cap="none" normalizeH="0" baseline="0" dirty="0" smtClean="0">
              <a:ln>
                <a:solidFill>
                  <a:srgbClr val="C00000"/>
                </a:solidFill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https://im0-tub-ru.yandex.net/i?id=9578bd1b332b59de8e15b140901e81c7&amp;n=2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204864"/>
            <a:ext cx="1512168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Политика &quot; Жуковские новости &quot; Страница 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412776"/>
            <a:ext cx="144016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2627784" y="1689774"/>
            <a:ext cx="6336704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arenR"/>
              <a:tabLst/>
            </a:pPr>
            <a:r>
              <a:rPr kumimoji="0" lang="ru-RU" b="0" i="0" u="none" strike="noStrike" cap="none" normalizeH="0" baseline="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регулярные встречи руководителей и</a:t>
            </a:r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специалистов</a:t>
            </a:r>
            <a:r>
              <a:rPr kumimoji="0" lang="ru-RU" b="0" i="0" u="none" strike="noStrike" cap="none" normalizeH="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органов МСУ с населением на сходах, собраниях,</a:t>
            </a:r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трудовых коллективах, на массовых мероприятиях в учреждениях культуры и образования;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Рисунок 12" descr="https://im3-tub-ru.yandex.net/i?id=18d5433617f388fb7e6ba44d0c2735b6&amp;n=2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3140968"/>
            <a:ext cx="2232248" cy="1566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1691680" y="3501008"/>
            <a:ext cx="341240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2) дни «открытых дверей», </a:t>
            </a:r>
          </a:p>
          <a:p>
            <a:pPr algn="ctr"/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дни депутата, участие населения</a:t>
            </a:r>
          </a:p>
          <a:p>
            <a:pPr algn="ctr"/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заседаниях Совета поселения</a:t>
            </a:r>
            <a:endParaRPr lang="ru-RU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13" name="Rectangle 9"/>
          <p:cNvSpPr>
            <a:spLocks noChangeArrowheads="1"/>
          </p:cNvSpPr>
          <p:nvPr/>
        </p:nvSpPr>
        <p:spPr bwMode="auto">
          <a:xfrm>
            <a:off x="2051720" y="5042118"/>
            <a:ext cx="5688632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r>
              <a:rPr kumimoji="0" lang="ru-RU" sz="1600" b="0" i="0" u="none" strike="noStrike" cap="none" normalizeH="0" baseline="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размещение</a:t>
            </a:r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информации </a:t>
            </a:r>
            <a:r>
              <a:rPr kumimoji="0" lang="ru-RU" sz="1600" b="0" i="0" u="none" strike="noStrike" cap="none" normalizeH="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</a:t>
            </a:r>
            <a:r>
              <a:rPr kumimoji="0" lang="ru-RU" sz="1600" b="0" i="0" u="none" strike="noStrike" cap="none" normalizeH="0" baseline="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</a:t>
            </a:r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сайте муниципального </a:t>
            </a:r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образования;</a:t>
            </a:r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формирование открытой для населения</a:t>
            </a:r>
            <a:endParaRPr lang="ru-RU" sz="1600" dirty="0" smtClean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базы справочно-информационных материалов по вопросам местного самоуправления, а также базы данных по основным направлениям работы местных органов власти </a:t>
            </a:r>
            <a:endParaRPr lang="ru-RU" sz="1600" dirty="0" smtClean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1600" dirty="0" smtClean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Рисунок 15" descr="https://im1-tub-ru.yandex.net/i?id=b26cf290433207da583caaee525ccfc6&amp;n=21"/>
          <p:cNvPicPr/>
          <p:nvPr/>
        </p:nvPicPr>
        <p:blipFill>
          <a:blip r:embed="rId5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 bwMode="auto">
          <a:xfrm>
            <a:off x="539552" y="5085184"/>
            <a:ext cx="1619250" cy="1422400"/>
          </a:xfrm>
          <a:prstGeom prst="rect">
            <a:avLst/>
          </a:prstGeom>
          <a:noFill/>
          <a:ln>
            <a:noFill/>
          </a:ln>
        </p:spPr>
      </p:pic>
      <p:sp>
        <p:nvSpPr>
          <p:cNvPr id="21516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20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22" name="Рисунок 46" descr="Неопытные, Портативный компьютер и Пользователь Вектор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7596336" y="5301208"/>
            <a:ext cx="1368425" cy="13430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21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21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5" grpId="0"/>
      <p:bldP spid="21510" grpId="0"/>
      <p:bldP spid="14" grpId="0"/>
      <p:bldP spid="2151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ChangeArrowheads="1"/>
          </p:cNvSpPr>
          <p:nvPr/>
        </p:nvSpPr>
        <p:spPr bwMode="auto">
          <a:xfrm>
            <a:off x="1907704" y="620688"/>
            <a:ext cx="554461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</a:t>
            </a:r>
            <a:r>
              <a:rPr kumimoji="0" lang="ru-RU" sz="1600" b="0" i="0" u="none" strike="noStrike" cap="none" normalizeH="0" baseline="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r>
              <a:rPr kumimoji="0" lang="ru-RU" sz="1600" b="0" i="0" u="none" strike="noStrike" cap="none" normalizeH="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публикации в районных и краевых</a:t>
            </a:r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печатных изданиях, интервью</a:t>
            </a:r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СМИ по актуальным проблемам</a:t>
            </a:r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жизни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территории</a:t>
            </a:r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муниципального образования</a:t>
            </a:r>
            <a:endParaRPr kumimoji="0" lang="ru-RU" sz="1600" b="0" i="0" u="none" strike="noStrike" cap="none" normalizeH="0" baseline="0" dirty="0" smtClean="0">
              <a:ln>
                <a:solidFill>
                  <a:srgbClr val="002060"/>
                </a:solidFill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s://im0-tub-ru.yandex.net/i?id=dc3fd71a15f5de411903895eed32dcaa&amp;n=2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88640"/>
            <a:ext cx="1314708" cy="1652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</p:spPr>
      </p:pic>
      <p:pic>
        <p:nvPicPr>
          <p:cNvPr id="4" name="Рисунок 31" descr="Районной газете &quot;Балейская новь&quot; исполнилось 80 лет - Новости Читы и Забайкальского края - лента новостей - ИА ЗАБМЕДИ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260648"/>
            <a:ext cx="1123256" cy="1600836"/>
          </a:xfrm>
          <a:prstGeom prst="rect">
            <a:avLst/>
          </a:prstGeom>
          <a:noFill/>
        </p:spPr>
      </p:pic>
      <p:sp>
        <p:nvSpPr>
          <p:cNvPr id="6" name="Rectangle 17"/>
          <p:cNvSpPr>
            <a:spLocks noChangeArrowheads="1"/>
          </p:cNvSpPr>
          <p:nvPr/>
        </p:nvSpPr>
        <p:spPr bwMode="auto">
          <a:xfrm>
            <a:off x="395536" y="2132856"/>
            <a:ext cx="536408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</a:t>
            </a:r>
            <a:r>
              <a:rPr kumimoji="0" lang="ru-RU" sz="1600" b="0" i="0" u="none" strike="noStrike" cap="none" normalizeH="0" baseline="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выпуск и распространение</a:t>
            </a:r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информационных листовок, объявлений</a:t>
            </a:r>
            <a:endParaRPr kumimoji="0" lang="ru-RU" sz="1600" b="0" i="0" u="none" strike="noStrike" cap="none" normalizeH="0" baseline="0" dirty="0" smtClean="0">
              <a:ln>
                <a:solidFill>
                  <a:srgbClr val="002060"/>
                </a:solidFill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3203848" y="3789040"/>
            <a:ext cx="568863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</a:t>
            </a:r>
            <a:r>
              <a:rPr kumimoji="0" lang="ru-RU" sz="1600" b="0" i="0" u="none" strike="noStrike" cap="none" normalizeH="0" baseline="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оформление информационных стендов в помещении администрации</a:t>
            </a:r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местах массового посещения </a:t>
            </a:r>
            <a:endParaRPr kumimoji="0" lang="ru-RU" sz="1600" b="0" i="0" u="none" strike="noStrike" cap="none" normalizeH="0" baseline="0" dirty="0" smtClean="0">
              <a:ln>
                <a:solidFill>
                  <a:srgbClr val="002060"/>
                </a:solidFill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(магазины, учреждения культуры, автобусные остановки)</a:t>
            </a:r>
            <a:endParaRPr kumimoji="0" lang="ru-RU" sz="1600" b="0" i="0" u="none" strike="noStrike" cap="none" normalizeH="0" baseline="0" dirty="0" smtClean="0">
              <a:ln>
                <a:solidFill>
                  <a:srgbClr val="002060"/>
                </a:solidFill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https://im1-tub-ru.yandex.net/i?id=165a8583749db2feb4c54a7135fb8944&amp;n=2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3068960"/>
            <a:ext cx="2409825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s://im0-tub-ru.yandex.net/i?id=2a6cea35398d3973ee92b1980e0e35c1&amp;n=21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224" y="4869160"/>
            <a:ext cx="1296144" cy="1756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1763688" y="5373216"/>
            <a:ext cx="468052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</a:t>
            </a:r>
            <a:r>
              <a:rPr kumimoji="0" lang="ru-RU" sz="1600" b="0" i="0" u="none" strike="noStrike" cap="none" normalizeH="0" baseline="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использование информационного</a:t>
            </a:r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потенциала муниципальной библиотеки,</a:t>
            </a:r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организация в фонде библиотеки «уголка местного самоуправления».</a:t>
            </a:r>
            <a:endParaRPr kumimoji="0" lang="ru-RU" sz="1600" b="0" i="0" u="none" strike="noStrike" cap="none" normalizeH="0" baseline="0" dirty="0" smtClean="0">
              <a:ln>
                <a:solidFill>
                  <a:srgbClr val="002060"/>
                </a:solidFill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37" descr="https://im0-tub-ru.yandex.net/i?id=5e8af7b6f5f5a263d700fde0777c6016&amp;n=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60232" y="2348880"/>
            <a:ext cx="1544480" cy="1535474"/>
          </a:xfrm>
          <a:prstGeom prst="rect">
            <a:avLst/>
          </a:prstGeom>
          <a:noFill/>
        </p:spPr>
      </p:pic>
      <p:pic>
        <p:nvPicPr>
          <p:cNvPr id="7170" name="Picture 2" descr="https://cs8.pikabu.ru/post_img/2016/09/22/9/og_og_147455363928009957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20072" y="2060848"/>
            <a:ext cx="1872209" cy="1411358"/>
          </a:xfrm>
          <a:prstGeom prst="rect">
            <a:avLst/>
          </a:prstGeom>
          <a:noFill/>
        </p:spPr>
      </p:pic>
      <p:pic>
        <p:nvPicPr>
          <p:cNvPr id="5" name="Рисунок 40" descr="https://im2-tub-ru.yandex.net/i?id=a6884e101e17d9651b9b4f2de3e68d60&amp;n=2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740352" y="2060848"/>
            <a:ext cx="1190796" cy="137508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2000"/>
                                        <p:tgtEl>
                                          <p:spTgt spid="23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9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23553" grpId="0"/>
      <p:bldP spid="2355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Рисунок 64" descr="https://im2-tub-ru.yandex.net/i?id=f51023e52fd6509cbb8bc1eaa4b7c49c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71192" y="4293096"/>
            <a:ext cx="2076450" cy="1435100"/>
          </a:xfrm>
          <a:prstGeom prst="rect">
            <a:avLst/>
          </a:prstGeom>
          <a:noFill/>
        </p:spPr>
      </p:pic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77" name="Рисунок 52" descr="https://im3-tub-ru.yandex.net/i?id=09b1258c9919113db58584747328b2d5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908720"/>
            <a:ext cx="2376264" cy="1681377"/>
          </a:xfrm>
          <a:prstGeom prst="rect">
            <a:avLst/>
          </a:prstGeom>
          <a:noFill/>
        </p:spPr>
      </p:pic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395536" y="260648"/>
            <a:ext cx="852034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solidFill>
                    <a:srgbClr val="660033"/>
                  </a:solidFill>
                </a:ln>
                <a:solidFill>
                  <a:srgbClr val="6600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Выявление проблем местного значения, изучение мнения  населения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solidFill>
                    <a:srgbClr val="660033"/>
                  </a:solidFill>
                </a:ln>
                <a:solidFill>
                  <a:srgbClr val="6600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решению вопросов местного значения</a:t>
            </a:r>
            <a:endParaRPr kumimoji="0" lang="ru-RU" sz="2000" b="0" i="0" u="none" strike="noStrike" cap="none" normalizeH="0" baseline="0" dirty="0" smtClean="0">
              <a:ln>
                <a:solidFill>
                  <a:srgbClr val="660033"/>
                </a:solidFill>
              </a:ln>
              <a:solidFill>
                <a:srgbClr val="660033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83" name="Рисунок 55" descr="https://im3-tub-ru.yandex.net/i?id=d5813b5536cb77f4428758149c56399a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1844824"/>
            <a:ext cx="1891033" cy="1421714"/>
          </a:xfrm>
          <a:prstGeom prst="rect">
            <a:avLst/>
          </a:prstGeom>
          <a:noFill/>
        </p:spPr>
      </p:pic>
      <p:pic>
        <p:nvPicPr>
          <p:cNvPr id="24582" name="Рисунок 58" descr="https://im0-tub-ru.yandex.net/i?id=633762c7bcc17050cdb183d67ecc7aa6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224" y="1916832"/>
            <a:ext cx="1756990" cy="1318612"/>
          </a:xfrm>
          <a:prstGeom prst="rect">
            <a:avLst/>
          </a:prstGeom>
          <a:noFill/>
        </p:spPr>
      </p:pic>
      <p:pic>
        <p:nvPicPr>
          <p:cNvPr id="24581" name="Рисунок 61" descr="https://im1-tub-ru.yandex.net/i?id=1d5bd821b17e7f5ecac09c5b3a615f09&amp;n=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-319854">
            <a:off x="1284333" y="4037907"/>
            <a:ext cx="1103247" cy="1533151"/>
          </a:xfrm>
          <a:prstGeom prst="rect">
            <a:avLst/>
          </a:prstGeom>
          <a:noFill/>
        </p:spPr>
      </p:pic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3131840" y="2545159"/>
            <a:ext cx="2483768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0" i="0" u="none" strike="noStrike" cap="none" normalizeH="0" baseline="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1) анкетирование, опросы </a:t>
            </a:r>
            <a:endParaRPr kumimoji="0" lang="ru-RU" sz="1600" b="0" i="0" u="none" strike="noStrike" cap="none" normalizeH="0" baseline="0" dirty="0" smtClean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85" name="Rectangle 9"/>
          <p:cNvSpPr>
            <a:spLocks noChangeArrowheads="1"/>
          </p:cNvSpPr>
          <p:nvPr/>
        </p:nvSpPr>
        <p:spPr bwMode="auto">
          <a:xfrm>
            <a:off x="395536" y="3212976"/>
            <a:ext cx="2232248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2) </a:t>
            </a:r>
            <a:r>
              <a:rPr kumimoji="0" lang="ru-RU" sz="1600" b="0" i="0" u="none" strike="noStrike" cap="none" normalizeH="0" baseline="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подворные обходы</a:t>
            </a:r>
            <a:endParaRPr kumimoji="0" lang="ru-RU" sz="800" b="0" i="0" u="none" strike="noStrike" cap="none" normalizeH="0" baseline="0" dirty="0" smtClean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86" name="Rectangle 10"/>
          <p:cNvSpPr>
            <a:spLocks noChangeArrowheads="1"/>
          </p:cNvSpPr>
          <p:nvPr/>
        </p:nvSpPr>
        <p:spPr bwMode="auto">
          <a:xfrm>
            <a:off x="5796136" y="3284984"/>
            <a:ext cx="302433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3) прием по личным вопросам</a:t>
            </a:r>
            <a:r>
              <a:rPr kumimoji="0" lang="ru-RU" sz="1100" b="0" i="0" u="none" strike="noStrike" cap="none" normalizeH="0" baseline="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800" b="0" i="0" u="none" strike="noStrike" cap="none" normalizeH="0" baseline="0" dirty="0" smtClean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87" name="Rectangle 11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88" name="Rectangle 12"/>
          <p:cNvSpPr>
            <a:spLocks noChangeArrowheads="1"/>
          </p:cNvSpPr>
          <p:nvPr/>
        </p:nvSpPr>
        <p:spPr bwMode="auto">
          <a:xfrm>
            <a:off x="611560" y="5661248"/>
            <a:ext cx="3456384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4) рассмотрение личных</a:t>
            </a:r>
            <a:endParaRPr kumimoji="0" lang="ru-RU" sz="800" b="0" i="0" u="none" strike="noStrike" cap="none" normalizeH="0" baseline="0" dirty="0" smtClean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коллективных обращений граждан</a:t>
            </a:r>
            <a:endParaRPr kumimoji="0" lang="ru-RU" sz="800" b="0" i="0" u="none" strike="noStrike" cap="none" normalizeH="0" baseline="0" dirty="0" smtClean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Рисунок 13" descr="https://im3-tub-ru.yandex.net/i?id=c26a5ebd377f5d7e9f6e34e75a7f1514&amp;n=21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68144" y="4077072"/>
            <a:ext cx="215265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9" name="Rectangle 13"/>
          <p:cNvSpPr>
            <a:spLocks noChangeArrowheads="1"/>
          </p:cNvSpPr>
          <p:nvPr/>
        </p:nvSpPr>
        <p:spPr bwMode="auto">
          <a:xfrm>
            <a:off x="5004048" y="5610145"/>
            <a:ext cx="396044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0" i="0" u="none" strike="noStrike" cap="none" normalizeH="0" baseline="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5) создание </a:t>
            </a:r>
            <a:r>
              <a:rPr kumimoji="0" lang="ru-RU" sz="1600" b="0" i="0" u="none" strike="noStrike" cap="none" normalizeH="0" baseline="0" dirty="0" err="1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интернет-приемной</a:t>
            </a:r>
            <a:endParaRPr kumimoji="0" lang="ru-RU" sz="1600" b="0" i="0" u="none" strike="noStrike" cap="none" normalizeH="0" baseline="0" dirty="0" smtClean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 сайте муниципального образования,</a:t>
            </a:r>
            <a:r>
              <a:rPr kumimoji="0" lang="ru-RU" sz="1600" b="0" i="0" u="none" strike="noStrike" cap="none" normalizeH="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групп и сообществ в социальных сетях.</a:t>
            </a:r>
            <a:endParaRPr kumimoji="0" lang="ru-RU" sz="1600" b="0" i="0" u="none" strike="noStrike" cap="none" normalizeH="0" baseline="0" dirty="0" smtClean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8000"/>
                            </p:stCondLst>
                            <p:childTnLst>
                              <p:par>
                                <p:cTn id="11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7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/>
      <p:bldP spid="24584" grpId="0"/>
      <p:bldP spid="24585" grpId="0"/>
      <p:bldP spid="24586" grpId="0"/>
      <p:bldP spid="24588" grpId="0"/>
      <p:bldP spid="2458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https://im2-tub-ru.yandex.net/i?id=267ea635291605fa0b84659bacdc3277&amp;n=21"/>
          <p:cNvPicPr/>
          <p:nvPr/>
        </p:nvPicPr>
        <p:blipFill>
          <a:blip r:embed="rId2" cstate="print"/>
          <a:srcRect b="37795"/>
          <a:stretch>
            <a:fillRect/>
          </a:stretch>
        </p:blipFill>
        <p:spPr bwMode="auto">
          <a:xfrm>
            <a:off x="0" y="260648"/>
            <a:ext cx="2743637" cy="1712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1115616" y="260648"/>
            <a:ext cx="698043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Привлечение населения и общественных организаций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 непосредственному участию в местном самоуправлении</a:t>
            </a:r>
            <a:endParaRPr kumimoji="0" lang="ru-RU" sz="2000" b="0" i="0" u="none" strike="noStrike" cap="none" normalizeH="0" baseline="0" dirty="0" smtClean="0">
              <a:ln>
                <a:solidFill>
                  <a:srgbClr val="C00000"/>
                </a:solidFill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https://im2-tub-ru.yandex.net/i?id=d30ccbd852977091c1454b2b9a55d1c0&amp;n=21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652120" y="2060848"/>
            <a:ext cx="1875284" cy="1424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Рисунок 76" descr="https://im2-tub-ru.yandex.net/i?id=a575c50e49d099c3882a0dea8d064ab4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2348880"/>
            <a:ext cx="2032066" cy="1536576"/>
          </a:xfrm>
          <a:prstGeom prst="rect">
            <a:avLst/>
          </a:prstGeom>
          <a:noFill/>
        </p:spPr>
      </p:pic>
      <p:pic>
        <p:nvPicPr>
          <p:cNvPr id="28677" name="Рисунок 82" descr="https://im3-tub-ru.yandex.net/i?id=38ed22c4ef437e73a0003bc4806d86aa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4288" y="4221088"/>
            <a:ext cx="1274236" cy="1265684"/>
          </a:xfrm>
          <a:prstGeom prst="rect">
            <a:avLst/>
          </a:prstGeom>
          <a:noFill/>
        </p:spPr>
      </p:pic>
      <p:pic>
        <p:nvPicPr>
          <p:cNvPr id="28676" name="Рисунок 88" descr="https://im1-tub-ru.yandex.net/i?id=533e99c599881ac24b551c1cf0aa0727&amp;n=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5143500"/>
            <a:ext cx="2660650" cy="1714500"/>
          </a:xfrm>
          <a:prstGeom prst="rect">
            <a:avLst/>
          </a:prstGeom>
          <a:noFill/>
        </p:spPr>
      </p:pic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2699792" y="1196752"/>
            <a:ext cx="565212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0" i="0" u="none" strike="noStrike" cap="none" normalizeH="0" baseline="0" dirty="0" smtClean="0">
                <a:ln>
                  <a:solidFill>
                    <a:srgbClr val="660066"/>
                  </a:solidFill>
                </a:ln>
                <a:solidFill>
                  <a:srgbClr val="66006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1) создание общественных советов</a:t>
            </a:r>
            <a:r>
              <a:rPr lang="ru-RU" sz="800" dirty="0" smtClean="0">
                <a:ln>
                  <a:solidFill>
                    <a:srgbClr val="660066"/>
                  </a:solidFill>
                </a:ln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solidFill>
                    <a:srgbClr val="660066"/>
                  </a:solidFill>
                </a:ln>
                <a:solidFill>
                  <a:srgbClr val="66006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 представительных и</a:t>
            </a:r>
            <a:endParaRPr kumimoji="0" lang="ru-RU" sz="800" b="0" i="0" u="none" strike="noStrike" cap="none" normalizeH="0" baseline="0" dirty="0" smtClean="0">
              <a:ln>
                <a:solidFill>
                  <a:srgbClr val="660066"/>
                </a:solidFill>
              </a:ln>
              <a:solidFill>
                <a:srgbClr val="660066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solidFill>
                    <a:srgbClr val="660066"/>
                  </a:solidFill>
                </a:ln>
                <a:solidFill>
                  <a:srgbClr val="66006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исполнительных органах</a:t>
            </a:r>
            <a:r>
              <a:rPr lang="ru-RU" sz="800" dirty="0" smtClean="0">
                <a:ln>
                  <a:solidFill>
                    <a:srgbClr val="660066"/>
                  </a:solidFill>
                </a:ln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solidFill>
                    <a:srgbClr val="660066"/>
                  </a:solidFill>
                </a:ln>
                <a:solidFill>
                  <a:srgbClr val="66006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местного самоуправления</a:t>
            </a:r>
            <a:endParaRPr kumimoji="0" lang="ru-RU" sz="800" b="0" i="0" u="none" strike="noStrike" cap="none" normalizeH="0" baseline="0" dirty="0" smtClean="0">
              <a:ln>
                <a:solidFill>
                  <a:srgbClr val="660066"/>
                </a:solidFill>
              </a:ln>
              <a:solidFill>
                <a:srgbClr val="660066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81" name="Rectangle 9"/>
          <p:cNvSpPr>
            <a:spLocks noChangeArrowheads="1"/>
          </p:cNvSpPr>
          <p:nvPr/>
        </p:nvSpPr>
        <p:spPr bwMode="auto">
          <a:xfrm>
            <a:off x="4211960" y="3284984"/>
            <a:ext cx="493204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solidFill>
                    <a:srgbClr val="660066"/>
                  </a:solidFill>
                </a:ln>
                <a:solidFill>
                  <a:srgbClr val="66006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3) организация тематических</a:t>
            </a:r>
            <a:r>
              <a:rPr lang="ru-RU" sz="800" dirty="0" smtClean="0">
                <a:ln>
                  <a:solidFill>
                    <a:srgbClr val="660066"/>
                  </a:solidFill>
                </a:ln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solidFill>
                    <a:srgbClr val="660066"/>
                  </a:solidFill>
                </a:ln>
                <a:solidFill>
                  <a:srgbClr val="66006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круглых столов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solidFill>
                    <a:srgbClr val="660066"/>
                  </a:solidFill>
                </a:ln>
                <a:solidFill>
                  <a:srgbClr val="66006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 участием населения</a:t>
            </a:r>
            <a:r>
              <a:rPr lang="ru-RU" sz="800" dirty="0" smtClean="0">
                <a:ln>
                  <a:solidFill>
                    <a:srgbClr val="660066"/>
                  </a:solidFill>
                </a:ln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solidFill>
                    <a:srgbClr val="660066"/>
                  </a:solidFill>
                </a:ln>
                <a:solidFill>
                  <a:srgbClr val="66006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общественных организаций</a:t>
            </a:r>
            <a:endParaRPr kumimoji="0" lang="ru-RU" sz="800" b="0" i="0" u="none" strike="noStrike" cap="none" normalizeH="0" baseline="0" dirty="0" smtClean="0">
              <a:ln>
                <a:solidFill>
                  <a:srgbClr val="660066"/>
                </a:solidFill>
              </a:ln>
              <a:solidFill>
                <a:srgbClr val="660066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82" name="Rectangle 10"/>
          <p:cNvSpPr>
            <a:spLocks noChangeArrowheads="1"/>
          </p:cNvSpPr>
          <p:nvPr/>
        </p:nvSpPr>
        <p:spPr bwMode="auto">
          <a:xfrm>
            <a:off x="0" y="3933056"/>
            <a:ext cx="36004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solidFill>
                    <a:srgbClr val="660066"/>
                  </a:solidFill>
                </a:ln>
                <a:solidFill>
                  <a:srgbClr val="66006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2) проведение публичных,</a:t>
            </a:r>
            <a:r>
              <a:rPr lang="ru-RU" sz="800" dirty="0" smtClean="0">
                <a:ln>
                  <a:solidFill>
                    <a:srgbClr val="660066"/>
                  </a:solidFill>
                </a:ln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solidFill>
                    <a:srgbClr val="660066"/>
                  </a:solidFill>
                </a:ln>
                <a:solidFill>
                  <a:srgbClr val="66006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депутатских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solidFill>
                    <a:srgbClr val="660066"/>
                  </a:solidFill>
                </a:ln>
                <a:solidFill>
                  <a:srgbClr val="66006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общественных</a:t>
            </a:r>
            <a:r>
              <a:rPr lang="ru-RU" sz="800" dirty="0" smtClean="0">
                <a:ln>
                  <a:solidFill>
                    <a:srgbClr val="660066"/>
                  </a:solidFill>
                </a:ln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solidFill>
                    <a:srgbClr val="660066"/>
                  </a:solidFill>
                </a:ln>
                <a:solidFill>
                  <a:srgbClr val="66006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слушаний</a:t>
            </a:r>
            <a:endParaRPr kumimoji="0" lang="ru-RU" sz="800" b="0" i="0" u="none" strike="noStrike" cap="none" normalizeH="0" baseline="0" dirty="0" smtClean="0">
              <a:ln>
                <a:solidFill>
                  <a:srgbClr val="660066"/>
                </a:solidFill>
              </a:ln>
              <a:solidFill>
                <a:srgbClr val="660066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83" name="Rectangle 11"/>
          <p:cNvSpPr>
            <a:spLocks noChangeArrowheads="1"/>
          </p:cNvSpPr>
          <p:nvPr/>
        </p:nvSpPr>
        <p:spPr bwMode="auto">
          <a:xfrm>
            <a:off x="3419872" y="4458018"/>
            <a:ext cx="3528392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solidFill>
                    <a:srgbClr val="660066"/>
                  </a:solidFill>
                </a:ln>
                <a:solidFill>
                  <a:srgbClr val="66006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4) создание банка идей</a:t>
            </a:r>
            <a:r>
              <a:rPr lang="ru-RU" sz="800" dirty="0" smtClean="0">
                <a:ln>
                  <a:solidFill>
                    <a:srgbClr val="660066"/>
                  </a:solidFill>
                </a:ln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solidFill>
                    <a:srgbClr val="660066"/>
                  </a:solidFill>
                </a:ln>
                <a:solidFill>
                  <a:srgbClr val="66006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предложений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ln>
                  <a:solidFill>
                    <a:srgbClr val="660066"/>
                  </a:solidFill>
                </a:ln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( в том числе электронного)</a:t>
            </a:r>
            <a:endParaRPr kumimoji="0" lang="ru-RU" sz="800" b="0" i="0" u="none" strike="noStrike" cap="none" normalizeH="0" baseline="0" dirty="0" smtClean="0">
              <a:ln>
                <a:solidFill>
                  <a:srgbClr val="660066"/>
                </a:solidFill>
              </a:ln>
              <a:solidFill>
                <a:srgbClr val="660066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84" name="Rectangle 12"/>
          <p:cNvSpPr>
            <a:spLocks noChangeArrowheads="1"/>
          </p:cNvSpPr>
          <p:nvPr/>
        </p:nvSpPr>
        <p:spPr bwMode="auto">
          <a:xfrm>
            <a:off x="3347864" y="5805264"/>
            <a:ext cx="522007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solidFill>
                    <a:srgbClr val="660066"/>
                  </a:solidFill>
                </a:ln>
                <a:solidFill>
                  <a:srgbClr val="66006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5) организация субботников</a:t>
            </a:r>
            <a:r>
              <a:rPr lang="ru-RU" sz="800" dirty="0" smtClean="0">
                <a:ln>
                  <a:solidFill>
                    <a:srgbClr val="660066"/>
                  </a:solidFill>
                </a:ln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solidFill>
                    <a:srgbClr val="660066"/>
                  </a:solidFill>
                </a:ln>
                <a:solidFill>
                  <a:srgbClr val="66006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воскресников по уборке и</a:t>
            </a:r>
            <a:r>
              <a:rPr kumimoji="0" lang="ru-RU" sz="1600" b="0" i="0" u="none" strike="noStrike" cap="none" normalizeH="0" dirty="0" smtClean="0">
                <a:ln>
                  <a:solidFill>
                    <a:srgbClr val="660066"/>
                  </a:solidFill>
                </a:ln>
                <a:solidFill>
                  <a:srgbClr val="66006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ru-RU" sz="1600" b="0" i="0" u="none" strike="noStrike" cap="none" normalizeH="0" baseline="0" dirty="0" smtClean="0">
                <a:ln>
                  <a:solidFill>
                    <a:srgbClr val="660066"/>
                  </a:solidFill>
                </a:ln>
                <a:solidFill>
                  <a:srgbClr val="66006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благоустройству территории,</a:t>
            </a:r>
            <a:endParaRPr kumimoji="0" lang="ru-RU" sz="800" b="0" i="0" u="none" strike="noStrike" cap="none" normalizeH="0" baseline="0" dirty="0" smtClean="0">
              <a:ln>
                <a:solidFill>
                  <a:srgbClr val="660066"/>
                </a:solidFill>
              </a:ln>
              <a:solidFill>
                <a:srgbClr val="660066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solidFill>
                    <a:srgbClr val="660066"/>
                  </a:solidFill>
                </a:ln>
                <a:solidFill>
                  <a:srgbClr val="66006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строительству и ремонту</a:t>
            </a:r>
            <a:r>
              <a:rPr lang="ru-RU" sz="800" dirty="0" smtClean="0">
                <a:ln>
                  <a:solidFill>
                    <a:srgbClr val="660066"/>
                  </a:solidFill>
                </a:ln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solidFill>
                    <a:srgbClr val="660066"/>
                  </a:solidFill>
                </a:ln>
                <a:solidFill>
                  <a:srgbClr val="66006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объектов общего пользования</a:t>
            </a:r>
            <a:endParaRPr kumimoji="0" lang="ru-RU" sz="1800" b="0" i="0" u="none" strike="noStrike" cap="none" normalizeH="0" baseline="0" dirty="0" smtClean="0">
              <a:ln>
                <a:solidFill>
                  <a:srgbClr val="660066"/>
                </a:solidFill>
              </a:ln>
              <a:solidFill>
                <a:srgbClr val="660066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000"/>
                            </p:stCondLst>
                            <p:childTnLst>
                              <p:par>
                                <p:cTn id="4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0"/>
                            </p:stCondLst>
                            <p:childTnLst>
                              <p:par>
                                <p:cTn id="5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/>
      <p:bldP spid="28680" grpId="0"/>
      <p:bldP spid="28681" grpId="0"/>
      <p:bldP spid="28682" grpId="0"/>
      <p:bldP spid="28683" grpId="0"/>
      <p:bldP spid="2868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4" name="Рисунок 4" descr="Орша. . Новости Орши. . Оршанская газета. . Аршанская газета. . Работа в Орше. . Афиша Орши - В праздник деревни вспомним о кажд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1962150" cy="1619250"/>
          </a:xfrm>
          <a:prstGeom prst="rect">
            <a:avLst/>
          </a:prstGeom>
          <a:noFill/>
        </p:spPr>
      </p:pic>
      <p:pic>
        <p:nvPicPr>
          <p:cNvPr id="27653" name="Рисунок 7" descr="ТК: Твой курс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908720"/>
            <a:ext cx="2228850" cy="1671638"/>
          </a:xfrm>
          <a:prstGeom prst="rect">
            <a:avLst/>
          </a:prstGeom>
          <a:noFill/>
        </p:spPr>
      </p:pic>
      <p:pic>
        <p:nvPicPr>
          <p:cNvPr id="27652" name="Рисунок 13" descr="https://im3-tub-ru.yandex.net/i?id=f28ee4bf490550ad45f66cdd1c9473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581128"/>
            <a:ext cx="2784723" cy="1856482"/>
          </a:xfrm>
          <a:prstGeom prst="rect">
            <a:avLst/>
          </a:prstGeom>
          <a:noFill/>
        </p:spPr>
      </p:pic>
      <p:pic>
        <p:nvPicPr>
          <p:cNvPr id="27651" name="Рисунок 16" descr="https://im0-tub-ru.yandex.net/i?id=3b9ceeefd4f8b6b32c94083351687247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248" y="4581128"/>
            <a:ext cx="1733550" cy="1295400"/>
          </a:xfrm>
          <a:prstGeom prst="rect">
            <a:avLst/>
          </a:prstGeom>
          <a:noFill/>
        </p:spPr>
      </p:pic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251520" y="3789040"/>
            <a:ext cx="468052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90488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085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solidFill>
                    <a:srgbClr val="660066"/>
                  </a:solidFill>
                </a:ln>
                <a:solidFill>
                  <a:srgbClr val="66006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7) организация конкурсов  на лучшее содержание </a:t>
            </a:r>
          </a:p>
          <a:p>
            <a:pPr marL="0" marR="0" lvl="0" indent="90488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085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solidFill>
                    <a:srgbClr val="660066"/>
                  </a:solidFill>
                </a:ln>
                <a:solidFill>
                  <a:srgbClr val="66006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усадьбы,</a:t>
            </a:r>
            <a:r>
              <a:rPr lang="ru-RU" sz="800" dirty="0" smtClean="0">
                <a:ln>
                  <a:solidFill>
                    <a:srgbClr val="660066"/>
                  </a:solidFill>
                </a:ln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solidFill>
                    <a:srgbClr val="660066"/>
                  </a:solidFill>
                </a:ln>
                <a:solidFill>
                  <a:srgbClr val="66006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улицы, села и т. д.;</a:t>
            </a:r>
            <a:endParaRPr kumimoji="0" lang="ru-RU" sz="800" b="0" i="0" u="none" strike="noStrike" cap="none" normalizeH="0" baseline="0" dirty="0" smtClean="0">
              <a:ln>
                <a:solidFill>
                  <a:srgbClr val="660066"/>
                </a:solidFill>
              </a:ln>
              <a:solidFill>
                <a:srgbClr val="660066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904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endParaRPr kumimoji="0" lang="ru-RU" sz="1800" b="0" i="0" u="none" strike="noStrike" cap="none" normalizeH="0" baseline="0" dirty="0" smtClean="0">
              <a:ln>
                <a:solidFill>
                  <a:srgbClr val="660066"/>
                </a:solidFill>
              </a:ln>
              <a:solidFill>
                <a:srgbClr val="660066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56" name="Rectangle 8"/>
          <p:cNvSpPr>
            <a:spLocks noChangeArrowheads="1"/>
          </p:cNvSpPr>
          <p:nvPr/>
        </p:nvSpPr>
        <p:spPr bwMode="auto">
          <a:xfrm>
            <a:off x="2411760" y="404664"/>
            <a:ext cx="3672408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solidFill>
                    <a:srgbClr val="660066"/>
                  </a:solidFill>
                </a:ln>
                <a:solidFill>
                  <a:srgbClr val="66006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6) организация массовых мероприятий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solidFill>
                    <a:srgbClr val="660066"/>
                  </a:solidFill>
                </a:ln>
                <a:solidFill>
                  <a:srgbClr val="66006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(праздники улиц и сёл, митинги,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solidFill>
                    <a:srgbClr val="660066"/>
                  </a:solidFill>
                </a:ln>
                <a:solidFill>
                  <a:srgbClr val="66006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народные гуляния, ярмарки, выставки,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solidFill>
                    <a:srgbClr val="660066"/>
                  </a:solidFill>
                </a:ln>
                <a:solidFill>
                  <a:srgbClr val="66006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спортивные состязания и т. д.)</a:t>
            </a:r>
            <a:endParaRPr kumimoji="0" lang="ru-RU" sz="800" b="0" i="0" u="none" strike="noStrike" cap="none" normalizeH="0" baseline="0" dirty="0" smtClean="0">
              <a:ln>
                <a:solidFill>
                  <a:srgbClr val="660066"/>
                </a:solidFill>
              </a:ln>
              <a:solidFill>
                <a:srgbClr val="660066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endParaRPr kumimoji="0" lang="ru-RU" sz="1800" b="0" i="0" u="none" strike="noStrike" cap="none" normalizeH="0" baseline="0" dirty="0" smtClean="0">
              <a:ln>
                <a:solidFill>
                  <a:srgbClr val="660066"/>
                </a:solidFill>
              </a:ln>
              <a:solidFill>
                <a:srgbClr val="660066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5292080" y="2492896"/>
            <a:ext cx="3600400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solidFill>
                    <a:srgbClr val="660066"/>
                  </a:solidFill>
                </a:ln>
                <a:solidFill>
                  <a:srgbClr val="66006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8) выявление наиболее инициативных,</a:t>
            </a:r>
            <a:endParaRPr kumimoji="0" lang="ru-RU" sz="800" b="0" i="0" u="none" strike="noStrike" cap="none" normalizeH="0" baseline="0" dirty="0" smtClean="0">
              <a:ln>
                <a:solidFill>
                  <a:srgbClr val="660066"/>
                </a:solidFill>
              </a:ln>
              <a:solidFill>
                <a:srgbClr val="660066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solidFill>
                    <a:srgbClr val="660066"/>
                  </a:solidFill>
                </a:ln>
                <a:solidFill>
                  <a:srgbClr val="66006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грамотных и авторитетных граждан </a:t>
            </a:r>
            <a:endParaRPr kumimoji="0" lang="ru-RU" sz="800" b="0" i="0" u="none" strike="noStrike" cap="none" normalizeH="0" baseline="0" dirty="0" smtClean="0">
              <a:ln>
                <a:solidFill>
                  <a:srgbClr val="660066"/>
                </a:solidFill>
              </a:ln>
              <a:solidFill>
                <a:srgbClr val="660066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solidFill>
                    <a:srgbClr val="660066"/>
                  </a:solidFill>
                </a:ln>
                <a:solidFill>
                  <a:srgbClr val="66006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привлечение их к участию в </a:t>
            </a:r>
            <a:endParaRPr kumimoji="0" lang="ru-RU" sz="800" b="0" i="0" u="none" strike="noStrike" cap="none" normalizeH="0" baseline="0" dirty="0" smtClean="0">
              <a:ln>
                <a:solidFill>
                  <a:srgbClr val="660066"/>
                </a:solidFill>
              </a:ln>
              <a:solidFill>
                <a:srgbClr val="660066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solidFill>
                    <a:srgbClr val="660066"/>
                  </a:solidFill>
                </a:ln>
                <a:solidFill>
                  <a:srgbClr val="66006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общественных советах, </a:t>
            </a:r>
            <a:endParaRPr kumimoji="0" lang="ru-RU" sz="800" b="0" i="0" u="none" strike="noStrike" cap="none" normalizeH="0" baseline="0" dirty="0" smtClean="0">
              <a:ln>
                <a:solidFill>
                  <a:srgbClr val="660066"/>
                </a:solidFill>
              </a:ln>
              <a:solidFill>
                <a:srgbClr val="660066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solidFill>
                    <a:srgbClr val="660066"/>
                  </a:solidFill>
                </a:ln>
                <a:solidFill>
                  <a:srgbClr val="66006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  работе по созданию ТОС</a:t>
            </a:r>
            <a:endParaRPr kumimoji="0" lang="ru-RU" sz="800" b="0" i="0" u="none" strike="noStrike" cap="none" normalizeH="0" baseline="0" dirty="0" smtClean="0">
              <a:ln>
                <a:solidFill>
                  <a:srgbClr val="660066"/>
                </a:solidFill>
              </a:ln>
              <a:solidFill>
                <a:srgbClr val="660066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58" name="Rectangle 10"/>
          <p:cNvSpPr>
            <a:spLocks noChangeArrowheads="1"/>
          </p:cNvSpPr>
          <p:nvPr/>
        </p:nvSpPr>
        <p:spPr bwMode="auto">
          <a:xfrm>
            <a:off x="2843808" y="4941168"/>
            <a:ext cx="3600400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solidFill>
                    <a:srgbClr val="660066"/>
                  </a:solidFill>
                </a:ln>
                <a:solidFill>
                  <a:srgbClr val="66006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9) оказание содействия в создании </a:t>
            </a:r>
            <a:endParaRPr kumimoji="0" lang="ru-RU" sz="800" b="0" i="0" u="none" strike="noStrike" cap="none" normalizeH="0" baseline="0" dirty="0" smtClean="0">
              <a:ln>
                <a:solidFill>
                  <a:srgbClr val="660066"/>
                </a:solidFill>
              </a:ln>
              <a:solidFill>
                <a:srgbClr val="660066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solidFill>
                    <a:srgbClr val="660066"/>
                  </a:solidFill>
                </a:ln>
                <a:solidFill>
                  <a:srgbClr val="66006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осуществлении деятельности </a:t>
            </a:r>
            <a:endParaRPr kumimoji="0" lang="ru-RU" sz="800" b="0" i="0" u="none" strike="noStrike" cap="none" normalizeH="0" baseline="0" dirty="0" smtClean="0">
              <a:ln>
                <a:solidFill>
                  <a:srgbClr val="660066"/>
                </a:solidFill>
              </a:ln>
              <a:solidFill>
                <a:srgbClr val="660066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solidFill>
                    <a:srgbClr val="660066"/>
                  </a:solidFill>
                </a:ln>
                <a:solidFill>
                  <a:srgbClr val="66006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ТОС, домовых, уличных, дворовых </a:t>
            </a:r>
            <a:endParaRPr kumimoji="0" lang="ru-RU" sz="800" b="0" i="0" u="none" strike="noStrike" cap="none" normalizeH="0" baseline="0" dirty="0" smtClean="0">
              <a:ln>
                <a:solidFill>
                  <a:srgbClr val="660066"/>
                </a:solidFill>
              </a:ln>
              <a:solidFill>
                <a:srgbClr val="660066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solidFill>
                    <a:srgbClr val="660066"/>
                  </a:solidFill>
                </a:ln>
                <a:solidFill>
                  <a:srgbClr val="66006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комитетов и других форм </a:t>
            </a:r>
            <a:endParaRPr kumimoji="0" lang="ru-RU" sz="800" b="0" i="0" u="none" strike="noStrike" cap="none" normalizeH="0" baseline="0" dirty="0" smtClean="0">
              <a:ln>
                <a:solidFill>
                  <a:srgbClr val="660066"/>
                </a:solidFill>
              </a:ln>
              <a:solidFill>
                <a:srgbClr val="660066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solidFill>
                    <a:srgbClr val="660066"/>
                  </a:solidFill>
                </a:ln>
                <a:solidFill>
                  <a:srgbClr val="66006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самоорганизации граждан;</a:t>
            </a:r>
            <a:endParaRPr kumimoji="0" lang="ru-RU" sz="800" b="0" i="0" u="none" strike="noStrike" cap="none" normalizeH="0" baseline="0" dirty="0" smtClean="0">
              <a:ln>
                <a:solidFill>
                  <a:srgbClr val="660066"/>
                </a:solidFill>
              </a:ln>
              <a:solidFill>
                <a:srgbClr val="660066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Рисунок 14" descr="Лучшая усадьба поселка, ул. Железнодорожная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63688" y="2132856"/>
            <a:ext cx="2114550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6372200" y="5949280"/>
            <a:ext cx="25202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</a:pPr>
            <a:r>
              <a:rPr lang="ru-RU" dirty="0" smtClean="0">
                <a:ln>
                  <a:solidFill>
                    <a:srgbClr val="660066"/>
                  </a:solidFill>
                </a:ln>
                <a:solidFill>
                  <a:srgbClr val="66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10) избрание </a:t>
            </a:r>
            <a:endParaRPr lang="ru-RU" sz="900" dirty="0" smtClean="0">
              <a:ln>
                <a:solidFill>
                  <a:srgbClr val="660066"/>
                </a:solidFill>
              </a:ln>
              <a:solidFill>
                <a:srgbClr val="660066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</a:pPr>
            <a:r>
              <a:rPr lang="ru-RU" dirty="0" smtClean="0">
                <a:ln>
                  <a:solidFill>
                    <a:srgbClr val="660066"/>
                  </a:solidFill>
                </a:ln>
                <a:solidFill>
                  <a:srgbClr val="66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сельских старост;</a:t>
            </a:r>
            <a:endParaRPr lang="ru-RU" sz="900" dirty="0" smtClean="0">
              <a:ln>
                <a:solidFill>
                  <a:srgbClr val="660066"/>
                </a:solidFill>
              </a:ln>
              <a:solidFill>
                <a:srgbClr val="660066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20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20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2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20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2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20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2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5" grpId="0"/>
      <p:bldP spid="27656" grpId="0"/>
      <p:bldP spid="27657" grpId="0"/>
      <p:bldP spid="27658" grpId="0"/>
      <p:bldP spid="1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1" name="Рисунок 22" descr="Лоббирование общественных интересов организация кампани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332656"/>
            <a:ext cx="2000250" cy="1511300"/>
          </a:xfrm>
          <a:prstGeom prst="rect">
            <a:avLst/>
          </a:prstGeom>
          <a:noFill/>
        </p:spPr>
      </p:pic>
      <p:pic>
        <p:nvPicPr>
          <p:cNvPr id="26629" name="Рисунок 25" descr="https://im3-tub-ru.yandex.net/i?id=2e3492f69d4cc3d10ffbe8cec9dda163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1844824"/>
            <a:ext cx="1781175" cy="1428750"/>
          </a:xfrm>
          <a:prstGeom prst="rect">
            <a:avLst/>
          </a:prstGeom>
          <a:noFill/>
        </p:spPr>
      </p:pic>
      <p:pic>
        <p:nvPicPr>
          <p:cNvPr id="26627" name="Рисунок 31" descr="https://im1-tub-ru.yandex.net/i?id=a3468e1bd5392faf59cca277f02b56b6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797027">
            <a:off x="156266" y="3653682"/>
            <a:ext cx="2143125" cy="1609725"/>
          </a:xfrm>
          <a:prstGeom prst="rect">
            <a:avLst/>
          </a:prstGeom>
          <a:noFill/>
        </p:spPr>
      </p:pic>
      <p:pic>
        <p:nvPicPr>
          <p:cNvPr id="26626" name="Рисунок 37" descr="http://i.duc35.ru/u/pic/c2/70707a8aeb11e2a18cf0496f6b2996/-/%D0%91%D0%B5%D0%B7%D1%8B%D0%BC%D1%8F%D0%BD%D0%BD%D1%8B%D0%B9fd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875373">
            <a:off x="1689524" y="3805828"/>
            <a:ext cx="1444625" cy="1311275"/>
          </a:xfrm>
          <a:prstGeom prst="rect">
            <a:avLst/>
          </a:prstGeom>
          <a:noFill/>
        </p:spPr>
      </p:pic>
      <p:pic>
        <p:nvPicPr>
          <p:cNvPr id="26625" name="Рисунок 40" descr="https://im0-tub-ru.yandex.net/i?id=fd73e607549ab90c3dc67c48caf6b359&amp;n=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00192" y="5229200"/>
            <a:ext cx="2025650" cy="1460500"/>
          </a:xfrm>
          <a:prstGeom prst="rect">
            <a:avLst/>
          </a:prstGeom>
          <a:noFill/>
        </p:spPr>
      </p:pic>
      <p:sp>
        <p:nvSpPr>
          <p:cNvPr id="26638" name="Rectangle 14"/>
          <p:cNvSpPr>
            <a:spLocks noChangeArrowheads="1"/>
          </p:cNvSpPr>
          <p:nvPr/>
        </p:nvSpPr>
        <p:spPr bwMode="auto">
          <a:xfrm>
            <a:off x="3059832" y="3819237"/>
            <a:ext cx="6084169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ru-RU" sz="1600" b="0" i="0" u="none" strike="noStrike" cap="none" normalizeH="0" baseline="0" dirty="0" smtClean="0">
                <a:ln>
                  <a:solidFill>
                    <a:srgbClr val="660066"/>
                  </a:solidFill>
                </a:ln>
                <a:solidFill>
                  <a:srgbClr val="66006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13) </a:t>
            </a:r>
            <a:r>
              <a:rPr lang="ru-RU" sz="1600" dirty="0" smtClean="0">
                <a:ln>
                  <a:solidFill>
                    <a:srgbClr val="660066"/>
                  </a:solidFill>
                </a:ln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информирование граждан, и организаций ТОС о </a:t>
            </a:r>
            <a:r>
              <a:rPr lang="ru-RU" sz="1600" dirty="0" err="1" smtClean="0">
                <a:ln>
                  <a:solidFill>
                    <a:srgbClr val="660066"/>
                  </a:solidFill>
                </a:ln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грантовых</a:t>
            </a:r>
            <a:r>
              <a:rPr lang="ru-RU" sz="1600" dirty="0" smtClean="0">
                <a:ln>
                  <a:solidFill>
                    <a:srgbClr val="660066"/>
                  </a:solidFill>
                </a:ln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программах </a:t>
            </a:r>
            <a:r>
              <a:rPr kumimoji="0" lang="ru-RU" sz="1600" b="0" i="0" u="none" strike="noStrike" cap="none" normalizeH="0" baseline="0" dirty="0" smtClean="0">
                <a:ln>
                  <a:solidFill>
                    <a:srgbClr val="660066"/>
                  </a:solidFill>
                </a:ln>
                <a:solidFill>
                  <a:srgbClr val="66006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конкурсах социально-значимых</a:t>
            </a:r>
            <a:r>
              <a:rPr lang="ru-RU" sz="1600" dirty="0" smtClean="0">
                <a:ln>
                  <a:solidFill>
                    <a:srgbClr val="660066"/>
                  </a:solidFill>
                </a:ln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solidFill>
                    <a:srgbClr val="660066"/>
                  </a:solidFill>
                </a:ln>
                <a:solidFill>
                  <a:srgbClr val="66006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проектов и привлечение к участию в них с целью получения</a:t>
            </a:r>
            <a:r>
              <a:rPr kumimoji="0" lang="ru-RU" sz="1600" b="0" i="0" u="none" strike="noStrike" cap="none" normalizeH="0" dirty="0" smtClean="0">
                <a:ln>
                  <a:solidFill>
                    <a:srgbClr val="660066"/>
                  </a:solidFill>
                </a:ln>
                <a:solidFill>
                  <a:srgbClr val="66006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solidFill>
                    <a:srgbClr val="660066"/>
                  </a:solidFill>
                </a:ln>
                <a:solidFill>
                  <a:srgbClr val="66006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дополнительных</a:t>
            </a:r>
            <a:r>
              <a:rPr lang="ru-RU" sz="1600" dirty="0" smtClean="0">
                <a:ln>
                  <a:solidFill>
                    <a:srgbClr val="660066"/>
                  </a:solidFill>
                </a:ln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solidFill>
                    <a:srgbClr val="660066"/>
                  </a:solidFill>
                </a:ln>
                <a:solidFill>
                  <a:srgbClr val="66006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финансовых средств на решение вопросов местного значения, оказание содействия</a:t>
            </a:r>
            <a:r>
              <a:rPr kumimoji="0" lang="ru-RU" sz="1600" b="0" i="0" u="none" strike="noStrike" cap="none" normalizeH="0" dirty="0" smtClean="0">
                <a:ln>
                  <a:solidFill>
                    <a:srgbClr val="660066"/>
                  </a:solidFill>
                </a:ln>
                <a:solidFill>
                  <a:srgbClr val="66006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solidFill>
                    <a:srgbClr val="660066"/>
                  </a:solidFill>
                </a:ln>
                <a:solidFill>
                  <a:srgbClr val="66006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оформлении</a:t>
            </a:r>
            <a:r>
              <a:rPr lang="ru-RU" sz="1600" dirty="0" smtClean="0">
                <a:ln>
                  <a:solidFill>
                    <a:srgbClr val="660066"/>
                  </a:solidFill>
                </a:ln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solidFill>
                    <a:srgbClr val="660066"/>
                  </a:solidFill>
                </a:ln>
                <a:solidFill>
                  <a:srgbClr val="66006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конкурсных заявок;</a:t>
            </a:r>
            <a:endParaRPr kumimoji="0" lang="ru-RU" sz="1600" b="0" i="0" u="none" strike="noStrike" cap="none" normalizeH="0" baseline="0" dirty="0" smtClean="0">
              <a:ln>
                <a:solidFill>
                  <a:srgbClr val="660066"/>
                </a:solidFill>
              </a:ln>
              <a:solidFill>
                <a:srgbClr val="660066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39" name="Rectangle 15"/>
          <p:cNvSpPr>
            <a:spLocks noChangeArrowheads="1"/>
          </p:cNvSpPr>
          <p:nvPr/>
        </p:nvSpPr>
        <p:spPr bwMode="auto">
          <a:xfrm>
            <a:off x="395536" y="5805264"/>
            <a:ext cx="5868143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solidFill>
                    <a:srgbClr val="660066"/>
                  </a:solidFill>
                </a:ln>
                <a:solidFill>
                  <a:srgbClr val="66006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14) организация поездок в другие МО с целью изучения лучших практик участия населения в местном самоуправлении.</a:t>
            </a:r>
            <a:r>
              <a:rPr kumimoji="0" lang="ru-RU" sz="1100" b="0" i="0" u="none" strike="noStrike" cap="none" normalizeH="0" baseline="0" dirty="0" smtClean="0">
                <a:ln>
                  <a:solidFill>
                    <a:srgbClr val="660066"/>
                  </a:solidFill>
                </a:ln>
                <a:solidFill>
                  <a:srgbClr val="660066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800" b="0" i="0" u="none" strike="noStrike" cap="none" normalizeH="0" baseline="0" dirty="0" smtClean="0">
              <a:ln>
                <a:solidFill>
                  <a:srgbClr val="660066"/>
                </a:solidFill>
              </a:ln>
              <a:solidFill>
                <a:srgbClr val="660066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6640" name="Рисунок 19" descr="Политика без цензуры - Электронная демократия в пилотном режиме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5576" y="404664"/>
            <a:ext cx="1482725" cy="1092200"/>
          </a:xfrm>
          <a:prstGeom prst="rect">
            <a:avLst/>
          </a:prstGeom>
          <a:noFill/>
        </p:spPr>
      </p:pic>
      <p:sp>
        <p:nvSpPr>
          <p:cNvPr id="26642" name="Rectangle 18"/>
          <p:cNvSpPr>
            <a:spLocks noChangeArrowheads="1"/>
          </p:cNvSpPr>
          <p:nvPr/>
        </p:nvSpPr>
        <p:spPr bwMode="auto">
          <a:xfrm>
            <a:off x="2555776" y="476672"/>
            <a:ext cx="3995936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kumimoji="0" lang="ru-RU" sz="1600" b="0" i="0" u="none" strike="noStrike" cap="none" normalizeH="0" baseline="0" dirty="0" smtClean="0">
                <a:ln>
                  <a:solidFill>
                    <a:srgbClr val="660066"/>
                  </a:solidFill>
                </a:ln>
                <a:solidFill>
                  <a:srgbClr val="66006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11) оказание содействия в реализации </a:t>
            </a:r>
            <a:r>
              <a:rPr lang="ru-RU" sz="1600" dirty="0" smtClean="0">
                <a:ln>
                  <a:solidFill>
                    <a:srgbClr val="660066"/>
                  </a:solidFill>
                </a:ln>
                <a:solidFill>
                  <a:srgbClr val="66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правотворческой инициативы </a:t>
            </a:r>
            <a:r>
              <a:rPr lang="ru-RU" sz="1600" dirty="0" smtClean="0">
                <a:ln>
                  <a:solidFill>
                    <a:srgbClr val="660066"/>
                  </a:solidFill>
                </a:ln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инициативным группам граждан и </a:t>
            </a:r>
            <a:r>
              <a:rPr lang="ru-RU" sz="1600" dirty="0" err="1" smtClean="0">
                <a:ln>
                  <a:solidFill>
                    <a:srgbClr val="660066"/>
                  </a:solidFill>
                </a:ln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ТОСам</a:t>
            </a:r>
            <a:endParaRPr lang="ru-RU" sz="1600" dirty="0" smtClean="0">
              <a:ln>
                <a:solidFill>
                  <a:srgbClr val="660066"/>
                </a:solidFill>
              </a:ln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0975" algn="l"/>
              </a:tabLst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46" name="Rectangle 2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47" name="Rectangle 23"/>
          <p:cNvSpPr>
            <a:spLocks noChangeArrowheads="1"/>
          </p:cNvSpPr>
          <p:nvPr/>
        </p:nvSpPr>
        <p:spPr bwMode="auto">
          <a:xfrm>
            <a:off x="899592" y="1916832"/>
            <a:ext cx="532859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solidFill>
                    <a:srgbClr val="660066"/>
                  </a:solidFill>
                </a:ln>
                <a:solidFill>
                  <a:srgbClr val="66006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12) привлечение населения и общественных</a:t>
            </a:r>
            <a:r>
              <a:rPr kumimoji="0" lang="ru-RU" sz="1600" b="0" i="0" u="none" strike="noStrike" cap="none" normalizeH="0" dirty="0" smtClean="0">
                <a:ln>
                  <a:solidFill>
                    <a:srgbClr val="660066"/>
                  </a:solidFill>
                </a:ln>
                <a:solidFill>
                  <a:srgbClr val="66006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solidFill>
                    <a:srgbClr val="660066"/>
                  </a:solidFill>
                </a:ln>
                <a:solidFill>
                  <a:srgbClr val="66006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организаций</a:t>
            </a:r>
            <a:endParaRPr kumimoji="0" lang="ru-RU" sz="800" b="0" i="0" u="none" strike="noStrike" cap="none" normalizeH="0" baseline="0" dirty="0" smtClean="0">
              <a:ln>
                <a:solidFill>
                  <a:srgbClr val="660066"/>
                </a:solidFill>
              </a:ln>
              <a:solidFill>
                <a:srgbClr val="660066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solidFill>
                    <a:srgbClr val="660066"/>
                  </a:solidFill>
                </a:ln>
                <a:solidFill>
                  <a:srgbClr val="66006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 благотворительной и волонтерской</a:t>
            </a:r>
            <a:r>
              <a:rPr kumimoji="0" lang="ru-RU" sz="1100" b="0" i="0" u="none" strike="noStrike" cap="none" normalizeH="0" baseline="0" dirty="0" smtClean="0">
                <a:ln>
                  <a:solidFill>
                    <a:srgbClr val="660066"/>
                  </a:solidFill>
                </a:ln>
                <a:solidFill>
                  <a:srgbClr val="660066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solidFill>
                    <a:srgbClr val="660066"/>
                  </a:solidFill>
                </a:ln>
                <a:solidFill>
                  <a:srgbClr val="66006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деятельности, оказанию адресной помощи отдельным категориям граждан, лицам с ограниченными возможностями</a:t>
            </a:r>
            <a:r>
              <a:rPr kumimoji="0" lang="ru-RU" sz="800" b="0" i="0" u="none" strike="noStrike" cap="none" normalizeH="0" baseline="0" dirty="0" smtClean="0">
                <a:ln>
                  <a:solidFill>
                    <a:srgbClr val="660066"/>
                  </a:solidFill>
                </a:ln>
                <a:solidFill>
                  <a:srgbClr val="6600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solidFill>
                  <a:srgbClr val="660066"/>
                </a:solidFill>
              </a:ln>
              <a:solidFill>
                <a:srgbClr val="660066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6628" name="Рисунок 34" descr="https://im2-tub-ru.yandex.net/i?id=950a83e24736dd56d9af75496c4c6552&amp;n=2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43608" y="3284984"/>
            <a:ext cx="1419225" cy="10191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6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66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66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6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66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66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6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6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266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66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6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266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266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26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8" grpId="0"/>
      <p:bldP spid="26639" grpId="0"/>
      <p:bldP spid="26642" grpId="0"/>
      <p:bldP spid="2664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Рисунок 64" descr="ТОСы из Петрова Вала стали призерами областного конкурса - Новости города Камышина news.kam.su"/>
          <p:cNvPicPr>
            <a:picLocks noChangeAspect="1" noChangeArrowheads="1"/>
          </p:cNvPicPr>
          <p:nvPr/>
        </p:nvPicPr>
        <p:blipFill>
          <a:blip r:embed="rId2" cstate="print"/>
          <a:srcRect r="29480"/>
          <a:stretch>
            <a:fillRect/>
          </a:stretch>
        </p:blipFill>
        <p:spPr bwMode="auto">
          <a:xfrm>
            <a:off x="7812360" y="1124744"/>
            <a:ext cx="1267304" cy="1270000"/>
          </a:xfrm>
          <a:prstGeom prst="rect">
            <a:avLst/>
          </a:prstGeom>
          <a:noFill/>
        </p:spPr>
      </p:pic>
      <p:pic>
        <p:nvPicPr>
          <p:cNvPr id="7" name="Рисунок 6" descr="https://im2-tub-ru.yandex.net/i?id=d4e69d7b1fa327503fe54c40811d62d7&amp;n=2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2564904"/>
            <a:ext cx="1762378" cy="1239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1741445" y="229871"/>
            <a:ext cx="561711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085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 Создание системы стимулирования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https://im2-tub-ru.yandex.net/i?id=17339d27830d2298710a604db58351a5&amp;n=2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908720"/>
            <a:ext cx="2440558" cy="1735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s://im0-tub-ru.yandex.net/i?id=e8bdcd547eaff23589e38bfa14e5e96a&amp;n=21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908720"/>
            <a:ext cx="2299970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im3-tub-ru.yandex.net/i?id=1ad3cc3b21d6dc3475baf59d4c75676e&amp;n=21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8024" y="1556792"/>
            <a:ext cx="140017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Пульс Инфо - новости Бурятии и Улан-удэ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1051818">
            <a:off x="1732651" y="5031829"/>
            <a:ext cx="126368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Бланки грамот за участие в конкурсах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650731">
            <a:off x="6591207" y="4895091"/>
            <a:ext cx="120015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im1-tub-ru.yandex.net/i?id=30725c59437fe0e05de5f8aacfbc9c1d&amp;n=21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44008" y="2276872"/>
            <a:ext cx="1533525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2657818"/>
            <a:ext cx="363589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085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solidFill>
                    <a:srgbClr val="660066"/>
                  </a:solidFill>
                </a:ln>
                <a:solidFill>
                  <a:srgbClr val="66006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1) информирование населения </a:t>
            </a:r>
            <a:endParaRPr kumimoji="0" lang="ru-RU" sz="800" b="0" i="0" u="none" strike="noStrike" cap="none" normalizeH="0" baseline="0" dirty="0" smtClean="0">
              <a:ln>
                <a:solidFill>
                  <a:srgbClr val="660066"/>
                </a:solidFill>
              </a:ln>
              <a:solidFill>
                <a:srgbClr val="660066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solidFill>
                    <a:srgbClr val="660066"/>
                  </a:solidFill>
                </a:ln>
                <a:solidFill>
                  <a:srgbClr val="66006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 положительном опыте участия</a:t>
            </a:r>
            <a:r>
              <a:rPr kumimoji="0" lang="ru-RU" sz="1100" b="0" i="0" u="none" strike="noStrike" cap="none" normalizeH="0" baseline="0" dirty="0" smtClean="0">
                <a:ln>
                  <a:solidFill>
                    <a:srgbClr val="660066"/>
                  </a:solidFill>
                </a:ln>
                <a:solidFill>
                  <a:srgbClr val="660066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800" b="0" i="0" u="none" strike="noStrike" cap="none" normalizeH="0" baseline="0" dirty="0" smtClean="0">
              <a:ln>
                <a:solidFill>
                  <a:srgbClr val="660066"/>
                </a:solidFill>
              </a:ln>
              <a:solidFill>
                <a:srgbClr val="660066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solidFill>
                    <a:srgbClr val="660066"/>
                  </a:solidFill>
                </a:ln>
                <a:solidFill>
                  <a:srgbClr val="66006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населения и общественных</a:t>
            </a:r>
            <a:endParaRPr kumimoji="0" lang="ru-RU" sz="800" b="0" i="0" u="none" strike="noStrike" cap="none" normalizeH="0" baseline="0" dirty="0" smtClean="0">
              <a:ln>
                <a:solidFill>
                  <a:srgbClr val="660066"/>
                </a:solidFill>
              </a:ln>
              <a:solidFill>
                <a:srgbClr val="660066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solidFill>
                    <a:srgbClr val="660066"/>
                  </a:solidFill>
                </a:ln>
                <a:solidFill>
                  <a:srgbClr val="66006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организаций  в местном </a:t>
            </a:r>
            <a:endParaRPr kumimoji="0" lang="ru-RU" sz="800" b="0" i="0" u="none" strike="noStrike" cap="none" normalizeH="0" baseline="0" dirty="0" smtClean="0">
              <a:ln>
                <a:solidFill>
                  <a:srgbClr val="660066"/>
                </a:solidFill>
              </a:ln>
              <a:solidFill>
                <a:srgbClr val="660066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solidFill>
                    <a:srgbClr val="660066"/>
                  </a:solidFill>
                </a:ln>
                <a:solidFill>
                  <a:srgbClr val="66006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самоуправлении посредством</a:t>
            </a:r>
            <a:endParaRPr kumimoji="0" lang="ru-RU" sz="800" b="0" i="0" u="none" strike="noStrike" cap="none" normalizeH="0" baseline="0" dirty="0" smtClean="0">
              <a:ln>
                <a:solidFill>
                  <a:srgbClr val="660066"/>
                </a:solidFill>
              </a:ln>
              <a:solidFill>
                <a:srgbClr val="660066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solidFill>
                    <a:srgbClr val="660066"/>
                  </a:solidFill>
                </a:ln>
                <a:solidFill>
                  <a:srgbClr val="66006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местного радиовещания, </a:t>
            </a:r>
            <a:endParaRPr kumimoji="0" lang="ru-RU" sz="800" b="0" i="0" u="none" strike="noStrike" cap="none" normalizeH="0" baseline="0" dirty="0" smtClean="0">
              <a:ln>
                <a:solidFill>
                  <a:srgbClr val="660066"/>
                </a:solidFill>
              </a:ln>
              <a:solidFill>
                <a:srgbClr val="660066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solidFill>
                    <a:srgbClr val="660066"/>
                  </a:solidFill>
                </a:ln>
                <a:solidFill>
                  <a:srgbClr val="66006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публикаций в местных СМИ,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solidFill>
                    <a:srgbClr val="660066"/>
                  </a:solidFill>
                </a:ln>
                <a:solidFill>
                  <a:srgbClr val="66006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сайте муниципального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solidFill>
                    <a:srgbClr val="660066"/>
                  </a:solidFill>
                </a:ln>
                <a:solidFill>
                  <a:srgbClr val="66006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образования</a:t>
            </a:r>
            <a:r>
              <a:rPr kumimoji="0" lang="ru-RU" sz="800" b="0" i="0" u="none" strike="noStrike" cap="none" normalizeH="0" baseline="0" dirty="0" smtClean="0">
                <a:ln>
                  <a:solidFill>
                    <a:srgbClr val="660066"/>
                  </a:solidFill>
                </a:ln>
                <a:solidFill>
                  <a:srgbClr val="6600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solidFill>
                  <a:srgbClr val="660066"/>
                </a:solidFill>
              </a:ln>
              <a:solidFill>
                <a:srgbClr val="660066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6065366" y="2441794"/>
            <a:ext cx="307863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</a:pPr>
            <a:r>
              <a:rPr lang="ru-RU" sz="1600" dirty="0" smtClean="0">
                <a:ln>
                  <a:solidFill>
                    <a:srgbClr val="660066"/>
                  </a:solidFill>
                </a:ln>
                <a:solidFill>
                  <a:srgbClr val="66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2) объявление благодарности, </a:t>
            </a:r>
            <a:endParaRPr lang="ru-RU" sz="800" dirty="0" smtClean="0">
              <a:ln>
                <a:solidFill>
                  <a:srgbClr val="660066"/>
                </a:solidFill>
              </a:ln>
              <a:solidFill>
                <a:srgbClr val="660066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solidFill>
                    <a:srgbClr val="660066"/>
                  </a:solidFill>
                </a:ln>
                <a:solidFill>
                  <a:srgbClr val="66006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присвоение почётных званий</a:t>
            </a:r>
            <a:r>
              <a:rPr kumimoji="0" lang="ru-RU" sz="1100" b="0" i="0" u="none" strike="noStrike" cap="none" normalizeH="0" baseline="0" dirty="0" smtClean="0">
                <a:ln>
                  <a:solidFill>
                    <a:srgbClr val="660066"/>
                  </a:solidFill>
                </a:ln>
                <a:solidFill>
                  <a:srgbClr val="660066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800" b="0" i="0" u="none" strike="noStrike" cap="none" normalizeH="0" baseline="0" dirty="0" smtClean="0">
              <a:ln>
                <a:solidFill>
                  <a:srgbClr val="660066"/>
                </a:solidFill>
              </a:ln>
              <a:solidFill>
                <a:srgbClr val="660066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solidFill>
                    <a:srgbClr val="660066"/>
                  </a:solidFill>
                </a:ln>
                <a:solidFill>
                  <a:srgbClr val="66006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вручение грамот, вымпелов,</a:t>
            </a:r>
            <a:endParaRPr kumimoji="0" lang="ru-RU" sz="800" b="0" i="0" u="none" strike="noStrike" cap="none" normalizeH="0" baseline="0" dirty="0" smtClean="0">
              <a:ln>
                <a:solidFill>
                  <a:srgbClr val="660066"/>
                </a:solidFill>
              </a:ln>
              <a:solidFill>
                <a:srgbClr val="660066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solidFill>
                    <a:srgbClr val="660066"/>
                  </a:solidFill>
                </a:ln>
                <a:solidFill>
                  <a:srgbClr val="66006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подарков и премий активным </a:t>
            </a:r>
            <a:endParaRPr kumimoji="0" lang="ru-RU" sz="800" b="0" i="0" u="none" strike="noStrike" cap="none" normalizeH="0" baseline="0" dirty="0" smtClean="0">
              <a:ln>
                <a:solidFill>
                  <a:srgbClr val="660066"/>
                </a:solidFill>
              </a:ln>
              <a:solidFill>
                <a:srgbClr val="660066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solidFill>
                    <a:srgbClr val="660066"/>
                  </a:solidFill>
                </a:ln>
                <a:solidFill>
                  <a:srgbClr val="66006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гражданам и организациям</a:t>
            </a:r>
            <a:endParaRPr kumimoji="0" lang="ru-RU" sz="800" b="0" i="0" u="none" strike="noStrike" cap="none" normalizeH="0" baseline="0" dirty="0" smtClean="0">
              <a:ln>
                <a:solidFill>
                  <a:srgbClr val="660066"/>
                </a:solidFill>
              </a:ln>
              <a:solidFill>
                <a:srgbClr val="660066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solidFill>
                    <a:srgbClr val="660066"/>
                  </a:solidFill>
                </a:ln>
                <a:solidFill>
                  <a:srgbClr val="66006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ТОС на собраниях граждан, </a:t>
            </a:r>
            <a:endParaRPr kumimoji="0" lang="ru-RU" sz="800" b="0" i="0" u="none" strike="noStrike" cap="none" normalizeH="0" baseline="0" dirty="0" smtClean="0">
              <a:ln>
                <a:solidFill>
                  <a:srgbClr val="660066"/>
                </a:solidFill>
              </a:ln>
              <a:solidFill>
                <a:srgbClr val="660066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solidFill>
                    <a:srgbClr val="660066"/>
                  </a:solidFill>
                </a:ln>
                <a:solidFill>
                  <a:srgbClr val="66006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массовых мероприятиях </a:t>
            </a:r>
            <a:endParaRPr kumimoji="0" lang="ru-RU" sz="800" b="0" i="0" u="none" strike="noStrike" cap="none" normalizeH="0" baseline="0" dirty="0" smtClean="0">
              <a:ln>
                <a:solidFill>
                  <a:srgbClr val="660066"/>
                </a:solidFill>
              </a:ln>
              <a:solidFill>
                <a:srgbClr val="660066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solidFill>
                    <a:srgbClr val="660066"/>
                  </a:solidFill>
                </a:ln>
                <a:solidFill>
                  <a:srgbClr val="66006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учреждениях культуры </a:t>
            </a:r>
            <a:endParaRPr kumimoji="0" lang="ru-RU" sz="800" b="0" i="0" u="none" strike="noStrike" cap="none" normalizeH="0" baseline="0" dirty="0" smtClean="0">
              <a:ln>
                <a:solidFill>
                  <a:srgbClr val="660066"/>
                </a:solidFill>
              </a:ln>
              <a:solidFill>
                <a:srgbClr val="660066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solidFill>
                    <a:srgbClr val="660066"/>
                  </a:solidFill>
                </a:ln>
                <a:solidFill>
                  <a:srgbClr val="66006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образования;</a:t>
            </a:r>
            <a:endParaRPr kumimoji="0" lang="ru-RU" sz="1800" b="0" i="0" u="none" strike="noStrike" cap="none" normalizeH="0" baseline="0" dirty="0" smtClean="0">
              <a:ln>
                <a:solidFill>
                  <a:srgbClr val="660066"/>
                </a:solidFill>
              </a:ln>
              <a:solidFill>
                <a:srgbClr val="660066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11" name="Rectangle 11"/>
          <p:cNvSpPr>
            <a:spLocks noChangeArrowheads="1"/>
          </p:cNvSpPr>
          <p:nvPr/>
        </p:nvSpPr>
        <p:spPr bwMode="auto">
          <a:xfrm>
            <a:off x="3275856" y="3789040"/>
            <a:ext cx="2880320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</a:pPr>
            <a:r>
              <a:rPr lang="ru-RU" sz="1600" dirty="0" smtClean="0">
                <a:ln>
                  <a:solidFill>
                    <a:srgbClr val="660066"/>
                  </a:solidFill>
                </a:ln>
                <a:solidFill>
                  <a:srgbClr val="66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3) создание фонда поддержки ТОС</a:t>
            </a:r>
            <a:r>
              <a:rPr lang="ru-RU" sz="1100" dirty="0" smtClean="0">
                <a:ln>
                  <a:solidFill>
                    <a:srgbClr val="660066"/>
                  </a:solidFill>
                </a:ln>
                <a:solidFill>
                  <a:srgbClr val="660066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solidFill>
                    <a:srgbClr val="660066"/>
                  </a:solidFill>
                </a:ln>
                <a:solidFill>
                  <a:srgbClr val="66006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других форм самоорганизации граждан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solidFill>
                    <a:srgbClr val="660066"/>
                  </a:solidFill>
                </a:ln>
                <a:solidFill>
                  <a:srgbClr val="66006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 бюджетных средств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</a:pPr>
            <a:r>
              <a:rPr lang="ru-RU" sz="1600" dirty="0" smtClean="0">
                <a:ln>
                  <a:solidFill>
                    <a:srgbClr val="660066"/>
                  </a:solidFill>
                </a:ln>
                <a:solidFill>
                  <a:srgbClr val="66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средств спонсоров</a:t>
            </a:r>
            <a:endParaRPr lang="ru-RU" dirty="0" smtClean="0">
              <a:ln>
                <a:solidFill>
                  <a:srgbClr val="660066"/>
                </a:solidFill>
              </a:ln>
              <a:solidFill>
                <a:srgbClr val="660066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17" name="Rectangle 17"/>
          <p:cNvSpPr>
            <a:spLocks noChangeArrowheads="1"/>
          </p:cNvSpPr>
          <p:nvPr/>
        </p:nvSpPr>
        <p:spPr bwMode="auto">
          <a:xfrm>
            <a:off x="6732240" y="-63787"/>
            <a:ext cx="241176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16"/>
          <p:cNvSpPr>
            <a:spLocks noChangeArrowheads="1"/>
          </p:cNvSpPr>
          <p:nvPr/>
        </p:nvSpPr>
        <p:spPr bwMode="auto">
          <a:xfrm>
            <a:off x="2843808" y="5517232"/>
            <a:ext cx="394273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solidFill>
                    <a:srgbClr val="660066"/>
                  </a:solidFill>
                </a:ln>
                <a:solidFill>
                  <a:srgbClr val="66006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4) учреждение местного конкурса</a:t>
            </a:r>
            <a:endParaRPr kumimoji="0" lang="ru-RU" sz="1600" b="0" i="0" u="none" strike="noStrike" cap="none" normalizeH="0" baseline="0" dirty="0" smtClean="0">
              <a:ln>
                <a:solidFill>
                  <a:srgbClr val="660066"/>
                </a:solidFill>
              </a:ln>
              <a:solidFill>
                <a:srgbClr val="660066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solidFill>
                    <a:srgbClr val="660066"/>
                  </a:solidFill>
                </a:ln>
                <a:solidFill>
                  <a:srgbClr val="66006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территориального</a:t>
            </a:r>
            <a:endParaRPr kumimoji="0" lang="ru-RU" sz="1600" b="0" i="0" u="none" strike="noStrike" cap="none" normalizeH="0" baseline="0" dirty="0" smtClean="0">
              <a:ln>
                <a:solidFill>
                  <a:srgbClr val="660066"/>
                </a:solidFill>
              </a:ln>
              <a:solidFill>
                <a:srgbClr val="660066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</a:pPr>
            <a:r>
              <a:rPr lang="ru-RU" sz="1600" dirty="0" smtClean="0">
                <a:ln>
                  <a:solidFill>
                    <a:srgbClr val="660066"/>
                  </a:solidFill>
                </a:ln>
                <a:solidFill>
                  <a:srgbClr val="66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</a:t>
            </a:r>
            <a:r>
              <a:rPr kumimoji="0" lang="ru-RU" sz="1600" b="0" i="0" u="none" strike="noStrike" cap="none" normalizeH="0" baseline="0" dirty="0" smtClean="0">
                <a:ln>
                  <a:solidFill>
                    <a:srgbClr val="660066"/>
                  </a:solidFill>
                </a:ln>
                <a:solidFill>
                  <a:srgbClr val="66006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бщественного </a:t>
            </a:r>
            <a:r>
              <a:rPr lang="ru-RU" sz="1600" dirty="0" smtClean="0">
                <a:ln>
                  <a:solidFill>
                    <a:srgbClr val="660066"/>
                  </a:solidFill>
                </a:ln>
                <a:solidFill>
                  <a:srgbClr val="66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самоуправления</a:t>
            </a:r>
            <a:r>
              <a:rPr lang="ru-RU" sz="1600" dirty="0" smtClean="0">
                <a:ln>
                  <a:solidFill>
                    <a:srgbClr val="660066"/>
                  </a:solidFill>
                </a:ln>
                <a:solidFill>
                  <a:srgbClr val="660066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1600" dirty="0" smtClean="0">
              <a:ln>
                <a:solidFill>
                  <a:srgbClr val="660066"/>
                </a:solidFill>
              </a:ln>
              <a:solidFill>
                <a:srgbClr val="660066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endParaRPr kumimoji="0" lang="ru-RU" sz="1800" b="0" i="0" u="none" strike="noStrike" cap="none" normalizeH="0" baseline="0" dirty="0" smtClean="0">
              <a:ln>
                <a:solidFill>
                  <a:srgbClr val="660066"/>
                </a:solidFill>
              </a:ln>
              <a:solidFill>
                <a:srgbClr val="660066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5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3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30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3000"/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1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1" grpId="0"/>
      <p:bldP spid="25602" grpId="0"/>
      <p:bldP spid="25607" grpId="0"/>
      <p:bldP spid="25611" grpId="0"/>
      <p:bldP spid="2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611560" y="332656"/>
            <a:ext cx="7920880" cy="575476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i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Если между органами местного самоуправления, </a:t>
            </a:r>
            <a:endParaRPr lang="ru-RU" sz="2800" i="1" dirty="0" smtClean="0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Monotype Corsiva" pitchFamily="66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i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населением и общественными организациями </a:t>
            </a:r>
            <a:endParaRPr lang="ru-RU" sz="2800" i="1" dirty="0" smtClean="0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Monotype Corsiva" pitchFamily="66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i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будет достигнуто информированное гражданское согласие, при котором местное сообщество знает, понимает и поддерживает решения органов местного самоуправления, непосредственно участвуя в их подготовке, обсуждении и реализации,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800" i="1" dirty="0" smtClean="0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i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Monotype Corsiva" pitchFamily="66" charset="0"/>
              </a:rPr>
              <a:t>то часть вопросов местного значения самостоятельно и под свою ответственность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i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Monotype Corsiva" pitchFamily="66" charset="0"/>
              </a:rPr>
              <a:t>будет решать само население в соответствии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i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Monotype Corsiva" pitchFamily="66" charset="0"/>
              </a:rPr>
              <a:t>с федеральным законом. </a:t>
            </a:r>
            <a:endParaRPr lang="ru-RU" sz="3200" b="1" i="1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3" name="Rectangle 18"/>
          <p:cNvSpPr>
            <a:spLocks noChangeArrowheads="1"/>
          </p:cNvSpPr>
          <p:nvPr/>
        </p:nvSpPr>
        <p:spPr bwMode="auto">
          <a:xfrm>
            <a:off x="0" y="6460123"/>
            <a:ext cx="498566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Исполнитель:</a:t>
            </a:r>
            <a:r>
              <a:rPr lang="ru-RU" sz="8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200" b="1" i="0" u="none" strike="noStrike" cap="none" normalizeH="0" baseline="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И.Г. Акулова, депутат Совета МР </a:t>
            </a:r>
            <a:r>
              <a:rPr kumimoji="0" lang="ru-RU" sz="1200" b="1" i="0" u="none" strike="noStrike" cap="none" normalizeH="0" baseline="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200" b="1" i="0" u="none" strike="noStrike" cap="none" normalizeH="0" baseline="0" dirty="0" err="1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Балейский</a:t>
            </a:r>
            <a:r>
              <a:rPr kumimoji="0" lang="ru-RU" sz="1200" b="1" i="0" u="none" strike="noStrike" cap="none" normalizeH="0" baseline="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район</a:t>
            </a:r>
            <a:r>
              <a:rPr kumimoji="0" lang="ru-RU" sz="1600" b="1" i="0" u="none" strike="noStrike" cap="none" normalizeH="0" baseline="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600" b="1" i="0" u="none" strike="noStrike" cap="none" normalizeH="0" baseline="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solidFill>
                  <a:srgbClr val="C00000"/>
                </a:solidFill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mesarmakine.com/images/kali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196752"/>
            <a:ext cx="3407471" cy="2161851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851920" y="764704"/>
            <a:ext cx="4915385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400" b="1" cap="all" dirty="0" smtClean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Муниципальные выборы </a:t>
            </a:r>
          </a:p>
          <a:p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                                                     </a:t>
            </a:r>
            <a:endParaRPr lang="ru-RU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3933056"/>
            <a:ext cx="76328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проводятся </a:t>
            </a:r>
            <a:r>
              <a:rPr lang="ru-RU" sz="2000" b="1" dirty="0">
                <a:solidFill>
                  <a:srgbClr val="002060"/>
                </a:solidFill>
              </a:rPr>
              <a:t>в целях избрания депутатов, членов выборного органа местного самоуправления, выборных должностных лиц местного </a:t>
            </a:r>
            <a:r>
              <a:rPr lang="ru-RU" sz="2000" b="1" dirty="0" smtClean="0">
                <a:solidFill>
                  <a:srgbClr val="002060"/>
                </a:solidFill>
              </a:rPr>
              <a:t>самоуправления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2058" name="Picture 10" descr="http://www.goodclipart.ru/data_images/e1e/21a/88797.png"/>
          <p:cNvPicPr>
            <a:picLocks noChangeAspect="1" noChangeArrowheads="1"/>
          </p:cNvPicPr>
          <p:nvPr/>
        </p:nvPicPr>
        <p:blipFill>
          <a:blip r:embed="rId3" cstate="print">
            <a:lum bright="-12000" contrast="-3000"/>
          </a:blip>
          <a:srcRect/>
          <a:stretch>
            <a:fillRect/>
          </a:stretch>
        </p:blipFill>
        <p:spPr bwMode="auto">
          <a:xfrm rot="20567173">
            <a:off x="3563888" y="1412776"/>
            <a:ext cx="2281436" cy="2281436"/>
          </a:xfrm>
          <a:prstGeom prst="rect">
            <a:avLst/>
          </a:prstGeom>
          <a:noFill/>
          <a:scene3d>
            <a:camera prst="orthographicFront">
              <a:rot lat="0" lon="9900000" rev="0"/>
            </a:camera>
            <a:lightRig rig="threePt" dir="t"/>
          </a:scene3d>
        </p:spPr>
      </p:pic>
      <p:sp>
        <p:nvSpPr>
          <p:cNvPr id="6" name="Прямоугольник 5"/>
          <p:cNvSpPr/>
          <p:nvPr/>
        </p:nvSpPr>
        <p:spPr>
          <a:xfrm>
            <a:off x="7236296" y="188640"/>
            <a:ext cx="15531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cap="all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Статья </a:t>
            </a:r>
            <a:r>
              <a:rPr lang="ru-RU" sz="2800" b="1" cap="all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23</a:t>
            </a:r>
            <a:endParaRPr lang="ru-RU" sz="2800" b="1" cap="all" dirty="0">
              <a:ln w="0"/>
              <a:solidFill>
                <a:schemeClr val="tx2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71600" y="5301208"/>
            <a:ext cx="72728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на основе всеобщего равного и прямого избирательного права при тайном голосовании</a:t>
            </a:r>
            <a:endParaRPr lang="ru-RU" sz="2400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Ирина\Downloads\1_html_61b141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2564904"/>
            <a:ext cx="2824031" cy="304126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23728" y="764704"/>
            <a:ext cx="464422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dirty="0" smtClean="0">
                <a:solidFill>
                  <a:srgbClr val="C00000"/>
                </a:solidFill>
                <a:latin typeface="Arial Black" pitchFamily="34" charset="0"/>
              </a:rPr>
              <a:t>СПАСИБО </a:t>
            </a:r>
          </a:p>
          <a:p>
            <a:pPr algn="ctr"/>
            <a:r>
              <a:rPr lang="ru-RU" sz="4000" dirty="0" smtClean="0">
                <a:solidFill>
                  <a:srgbClr val="C00000"/>
                </a:solidFill>
                <a:latin typeface="Arial Black" pitchFamily="34" charset="0"/>
              </a:rPr>
              <a:t>ЗА ВНИМАНИЕ!</a:t>
            </a:r>
            <a:endParaRPr lang="ru-RU" sz="40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31640" y="6381328"/>
            <a:ext cx="67687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Исполнитель: Акулова И.Г., депутат Совета МР «</a:t>
            </a:r>
            <a:r>
              <a:rPr lang="ru-RU" sz="1400" b="1" dirty="0" err="1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Балейский</a:t>
            </a:r>
            <a:r>
              <a:rPr lang="ru-RU" sz="1400" b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район»</a:t>
            </a:r>
            <a:endParaRPr lang="ru-RU" sz="14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221088"/>
            <a:ext cx="86044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n>
                  <a:solidFill>
                    <a:srgbClr val="660033"/>
                  </a:solidFill>
                </a:ln>
                <a:solidFill>
                  <a:srgbClr val="341349"/>
                </a:solidFill>
                <a:latin typeface="Arial Narrow" pitchFamily="34" charset="0"/>
              </a:rPr>
              <a:t>2. по </a:t>
            </a:r>
            <a:r>
              <a:rPr lang="ru-RU" sz="2000" b="1" dirty="0" smtClean="0">
                <a:ln>
                  <a:solidFill>
                    <a:srgbClr val="660033"/>
                  </a:solidFill>
                </a:ln>
                <a:solidFill>
                  <a:srgbClr val="341349"/>
                </a:solidFill>
                <a:latin typeface="Arial Narrow" pitchFamily="34" charset="0"/>
              </a:rPr>
              <a:t>вопросам изменения границ муниципального образования,</a:t>
            </a:r>
          </a:p>
          <a:p>
            <a:pPr algn="ctr"/>
            <a:r>
              <a:rPr lang="ru-RU" sz="2000" b="1" dirty="0" smtClean="0">
                <a:ln>
                  <a:solidFill>
                    <a:srgbClr val="660033"/>
                  </a:solidFill>
                </a:ln>
                <a:solidFill>
                  <a:srgbClr val="341349"/>
                </a:solidFill>
                <a:latin typeface="Arial Narrow" pitchFamily="34" charset="0"/>
              </a:rPr>
              <a:t> преобразования муниципального образования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380312" y="0"/>
            <a:ext cx="15826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cap="all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Статья </a:t>
            </a:r>
            <a:r>
              <a:rPr lang="ru-RU" sz="2800" b="1" cap="all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24</a:t>
            </a:r>
            <a:endParaRPr lang="ru-RU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27" name="Picture 3" descr="C:\Users\Ирина\Pictures\shutterstock_75877810.jpg"/>
          <p:cNvPicPr>
            <a:picLocks noChangeAspect="1" noChangeArrowheads="1"/>
          </p:cNvPicPr>
          <p:nvPr/>
        </p:nvPicPr>
        <p:blipFill>
          <a:blip r:embed="rId2" cstate="print"/>
          <a:srcRect l="14173" t="8268" r="16535" b="9449"/>
          <a:stretch>
            <a:fillRect/>
          </a:stretch>
        </p:blipFill>
        <p:spPr bwMode="auto">
          <a:xfrm>
            <a:off x="611560" y="404664"/>
            <a:ext cx="1891231" cy="2245868"/>
          </a:xfrm>
          <a:prstGeom prst="rect">
            <a:avLst/>
          </a:prstGeom>
          <a:noFill/>
        </p:spPr>
      </p:pic>
      <p:pic>
        <p:nvPicPr>
          <p:cNvPr id="1026" name="Picture 2" descr="C:\Users\Ирина\Pictures\mzl.acnubzc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836712"/>
            <a:ext cx="1256656" cy="125665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211960" y="404664"/>
            <a:ext cx="3600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Голосование </a:t>
            </a:r>
            <a:endParaRPr lang="ru-RU" sz="4000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55776" y="1124744"/>
            <a:ext cx="6372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n>
                  <a:solidFill>
                    <a:srgbClr val="660033"/>
                  </a:solidFill>
                </a:ln>
                <a:solidFill>
                  <a:srgbClr val="341349"/>
                </a:solidFill>
                <a:latin typeface="Arial Narrow" pitchFamily="34" charset="0"/>
              </a:rPr>
              <a:t>по отзыву депутата, </a:t>
            </a:r>
          </a:p>
          <a:p>
            <a:pPr algn="ctr"/>
            <a:r>
              <a:rPr lang="ru-RU" sz="2000" b="1" dirty="0" smtClean="0">
                <a:ln>
                  <a:solidFill>
                    <a:srgbClr val="660033"/>
                  </a:solidFill>
                </a:ln>
                <a:solidFill>
                  <a:srgbClr val="341349"/>
                </a:solidFill>
                <a:latin typeface="Arial Narrow" pitchFamily="34" charset="0"/>
              </a:rPr>
              <a:t>члена выборного органа местного самоуправления, выборного должностного лица местного самоуправления</a:t>
            </a:r>
            <a:endParaRPr lang="ru-RU" sz="2000" dirty="0">
              <a:ln>
                <a:solidFill>
                  <a:srgbClr val="660033"/>
                </a:solidFill>
              </a:ln>
              <a:solidFill>
                <a:srgbClr val="341349"/>
              </a:solidFill>
              <a:latin typeface="Arial Narrow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9512" y="3140968"/>
            <a:ext cx="87484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 Narrow" pitchFamily="34" charset="0"/>
              </a:rPr>
              <a:t>1. по </a:t>
            </a:r>
            <a:r>
              <a:rPr lang="ru-RU" sz="2000" b="1" dirty="0" smtClean="0">
                <a:solidFill>
                  <a:srgbClr val="002060"/>
                </a:solidFill>
                <a:latin typeface="Arial Narrow" pitchFamily="34" charset="0"/>
              </a:rPr>
              <a:t>инициативе населения на основании конкретных противоправных решений или действий (бездействия</a:t>
            </a:r>
            <a:r>
              <a:rPr lang="ru-RU" sz="2000" b="1" dirty="0" smtClean="0">
                <a:solidFill>
                  <a:srgbClr val="002060"/>
                </a:solidFill>
                <a:latin typeface="Arial Narrow" pitchFamily="34" charset="0"/>
              </a:rPr>
              <a:t>) депутата, </a:t>
            </a:r>
            <a:endParaRPr lang="ru-RU" sz="2000" b="1" dirty="0" smtClean="0">
              <a:solidFill>
                <a:srgbClr val="002060"/>
              </a:solidFill>
              <a:latin typeface="Arial Narrow" pitchFamily="34" charset="0"/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 Narrow" pitchFamily="34" charset="0"/>
              </a:rPr>
              <a:t>в случае их подтверждения в судебном порядке </a:t>
            </a:r>
            <a:endParaRPr lang="ru-RU" sz="20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79512" y="5157192"/>
            <a:ext cx="86409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Согласие населения на изменение границ муниципального образования, преобразование муниципального образования считается полученным, если за указанные изменение, преобразование проголосовало более половины принявших участие в голосовании жителей муниципального образования или части муниципального образования.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339752" y="2348880"/>
            <a:ext cx="68042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проводится на основе всеобщего равного и прямого </a:t>
            </a:r>
          </a:p>
          <a:p>
            <a:pPr algn="ctr"/>
            <a:r>
              <a:rPr lang="ru-RU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избирательного права при тайном голосовании</a:t>
            </a:r>
            <a:endParaRPr lang="ru-RU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000"/>
                            </p:stCondLst>
                            <p:childTnLst>
                              <p:par>
                                <p:cTn id="42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0"/>
                            </p:stCondLst>
                            <p:childTnLst>
                              <p:par>
                                <p:cTn id="4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9" grpId="0"/>
      <p:bldP spid="11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ятиугольник 15"/>
          <p:cNvSpPr/>
          <p:nvPr/>
        </p:nvSpPr>
        <p:spPr>
          <a:xfrm>
            <a:off x="0" y="980728"/>
            <a:ext cx="2664296" cy="4968552"/>
          </a:xfrm>
          <a:prstGeom prst="homePlate">
            <a:avLst>
              <a:gd name="adj" fmla="val 16208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0" y="3212976"/>
            <a:ext cx="24482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Сход граждан, осуществляющий полномочия представительного органа муниципального образования, </a:t>
            </a:r>
          </a:p>
          <a:p>
            <a:pPr algn="ctr"/>
            <a:r>
              <a:rPr lang="ru-RU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сход граждан</a:t>
            </a:r>
            <a:endParaRPr lang="ru-RU" b="1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79704" y="0"/>
            <a:ext cx="26642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Статьи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25.; 25.1. </a:t>
            </a:r>
            <a:endParaRPr lang="ru-RU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050" name="Picture 2" descr="http://www.fonstola.ru/large/201111/48046.jpg"/>
          <p:cNvPicPr>
            <a:picLocks noChangeAspect="1" noChangeArrowheads="1"/>
          </p:cNvPicPr>
          <p:nvPr/>
        </p:nvPicPr>
        <p:blipFill>
          <a:blip r:embed="rId3" cstate="print"/>
          <a:srcRect l="18064" r="13895"/>
          <a:stretch>
            <a:fillRect/>
          </a:stretch>
        </p:blipFill>
        <p:spPr bwMode="auto">
          <a:xfrm>
            <a:off x="179512" y="980728"/>
            <a:ext cx="2088232" cy="1917280"/>
          </a:xfrm>
          <a:prstGeom prst="rect">
            <a:avLst/>
          </a:prstGeom>
          <a:noFill/>
        </p:spPr>
      </p:pic>
      <p:sp>
        <p:nvSpPr>
          <p:cNvPr id="10" name="Нашивка 9"/>
          <p:cNvSpPr/>
          <p:nvPr/>
        </p:nvSpPr>
        <p:spPr>
          <a:xfrm>
            <a:off x="2699792" y="764704"/>
            <a:ext cx="6444208" cy="936104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just"/>
            <a:r>
              <a:rPr lang="ru-RU" b="1" dirty="0" smtClean="0">
                <a:solidFill>
                  <a:schemeClr val="tx1"/>
                </a:solidFill>
              </a:rPr>
              <a:t>проводится в поселениях с численностью жителей, обладающих избирательным правом, не более 100 человек 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Нашивка 11"/>
          <p:cNvSpPr/>
          <p:nvPr/>
        </p:nvSpPr>
        <p:spPr>
          <a:xfrm>
            <a:off x="2699792" y="1844824"/>
            <a:ext cx="6444208" cy="1080120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just"/>
            <a:r>
              <a:rPr lang="ru-RU" b="1" dirty="0" smtClean="0">
                <a:solidFill>
                  <a:schemeClr val="tx1"/>
                </a:solidFill>
              </a:rPr>
              <a:t>может проводиться в поселениях с численностью жителей, обладающих избирательным правом, более 100 и не более 300 человек 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Нашивка 13"/>
          <p:cNvSpPr/>
          <p:nvPr/>
        </p:nvSpPr>
        <p:spPr>
          <a:xfrm>
            <a:off x="2771800" y="3140968"/>
            <a:ext cx="6372200" cy="1190600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b="1" dirty="0" smtClean="0">
                <a:solidFill>
                  <a:schemeClr val="tx1"/>
                </a:solidFill>
              </a:rPr>
              <a:t>созывается либо главой муниципального образования самостоятельно либо по инициативе группы жителей поселения численностью не менее 10 человек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5" name="Нашивка 14"/>
          <p:cNvSpPr/>
          <p:nvPr/>
        </p:nvSpPr>
        <p:spPr>
          <a:xfrm>
            <a:off x="2771800" y="5445224"/>
            <a:ext cx="6372200" cy="1152128"/>
          </a:xfrm>
          <a:prstGeom prst="chevr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ru-RU" b="1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решения, принятые на сходе граждан, подлежат обязательному исполнению на территории поселения,</a:t>
            </a:r>
            <a:r>
              <a:rPr lang="ru-RU" b="1" dirty="0" smtClean="0">
                <a:solidFill>
                  <a:srgbClr val="C00000"/>
                </a:solidFill>
              </a:rPr>
              <a:t> официальному опубликованию (обнародованию).</a:t>
            </a:r>
          </a:p>
          <a:p>
            <a:pPr algn="just"/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Нашивка 10"/>
          <p:cNvSpPr/>
          <p:nvPr/>
        </p:nvSpPr>
        <p:spPr>
          <a:xfrm>
            <a:off x="2771800" y="4437112"/>
            <a:ext cx="6372200" cy="864096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b="1" dirty="0" smtClean="0">
                <a:solidFill>
                  <a:schemeClr val="tx1"/>
                </a:solidFill>
              </a:rPr>
              <a:t>правомочен при участии в нем более половины жителей поселения, обладающих избирательным правом.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10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" grpId="0"/>
      <p:bldP spid="3" grpId="0"/>
      <p:bldP spid="10" grpId="1" animBg="1"/>
      <p:bldP spid="12" grpId="0" animBg="1"/>
      <p:bldP spid="14" grpId="0" animBg="1"/>
      <p:bldP spid="15" grpId="0" animBg="1"/>
      <p:bldP spid="15" grpId="1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http://xn--55-6kc6aajirbk.xn--p1ai/images/ima/sov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412776"/>
            <a:ext cx="5256583" cy="2592288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115616" y="620688"/>
            <a:ext cx="7200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Правотворческая инициатива граждан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452320" y="188640"/>
            <a:ext cx="17374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Статья 26. 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3861048"/>
            <a:ext cx="792088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Инициативная группа граждан, обладающих избирательным правом в порядке, установленном нормативным правовым актом представительного органа муниципального образования,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имеет право </a:t>
            </a:r>
            <a:r>
              <a:rPr lang="ru-RU" b="1" dirty="0" smtClean="0">
                <a:solidFill>
                  <a:srgbClr val="002060"/>
                </a:solidFill>
              </a:rPr>
              <a:t>внести на рассмотрение проект муниципального правового акта, подлежащего обязательному рассмотрению органом местного самоуправления или должностным лицом местного самоуправления, к компетенции которых относится принятие соответствующего акта, в течение трех месяцев со дня его внесения.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8434" name="Picture 2" descr="C:\Users\Ирина\Downloads\f1c6241e91e4da122b3a3713596f32d5.jpg"/>
          <p:cNvPicPr>
            <a:picLocks noChangeAspect="1" noChangeArrowheads="1"/>
          </p:cNvPicPr>
          <p:nvPr/>
        </p:nvPicPr>
        <p:blipFill>
          <a:blip r:embed="rId3" cstate="print"/>
          <a:srcRect l="48294"/>
          <a:stretch>
            <a:fillRect/>
          </a:stretch>
        </p:blipFill>
        <p:spPr bwMode="auto">
          <a:xfrm>
            <a:off x="7020272" y="1268760"/>
            <a:ext cx="1362881" cy="1693279"/>
          </a:xfrm>
          <a:prstGeom prst="rect">
            <a:avLst/>
          </a:prstGeom>
          <a:noFill/>
        </p:spPr>
      </p:pic>
      <p:pic>
        <p:nvPicPr>
          <p:cNvPr id="18435" name="Picture 3" descr="C:\Users\Ирина\Downloads\depositphotos_12630975-3d-man-showing-blank-paper-and-pointing-finger-at-it-over-white-background.jpg"/>
          <p:cNvPicPr>
            <a:picLocks noChangeAspect="1" noChangeArrowheads="1"/>
          </p:cNvPicPr>
          <p:nvPr/>
        </p:nvPicPr>
        <p:blipFill>
          <a:blip r:embed="rId4" cstate="print"/>
          <a:srcRect l="30450" t="6459" r="20300" b="4614"/>
          <a:stretch>
            <a:fillRect/>
          </a:stretch>
        </p:blipFill>
        <p:spPr bwMode="auto">
          <a:xfrm>
            <a:off x="6372200" y="1700808"/>
            <a:ext cx="677957" cy="122413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206162" y="188640"/>
            <a:ext cx="19378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Статья 26.1. 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95936" y="1268760"/>
            <a:ext cx="43924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Инициативные проекты</a:t>
            </a:r>
            <a:endParaRPr lang="ru-RU" sz="3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2564904"/>
            <a:ext cx="813690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 </a:t>
            </a:r>
            <a:r>
              <a:rPr lang="ru-RU" sz="2000" b="1" dirty="0" smtClean="0">
                <a:solidFill>
                  <a:srgbClr val="C00000"/>
                </a:solidFill>
              </a:rPr>
              <a:t>Инициативный проект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 – </a:t>
            </a:r>
            <a:r>
              <a:rPr lang="ru-RU" sz="2000" b="1" dirty="0" smtClean="0">
                <a:solidFill>
                  <a:srgbClr val="002060"/>
                </a:solidFill>
              </a:rPr>
              <a:t>предложение граждан, внесённое в установленном порядке </a:t>
            </a:r>
            <a:r>
              <a:rPr lang="ru-RU" sz="2000" b="1" dirty="0" smtClean="0">
                <a:solidFill>
                  <a:srgbClr val="C00000"/>
                </a:solidFill>
              </a:rPr>
              <a:t>в администрацию </a:t>
            </a:r>
            <a:r>
              <a:rPr lang="ru-RU" sz="2000" b="1" dirty="0" smtClean="0">
                <a:solidFill>
                  <a:srgbClr val="002060"/>
                </a:solidFill>
              </a:rPr>
              <a:t>муниципального образования в целях реализации мероприятий, имеющих приоритетное значение для жителей муниципального образования или его части, по решению вопросов местного значения или иных вопросов, право решения которых предоставлено органам местного самоуправления.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5013176"/>
            <a:ext cx="824440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Порядок выдвижения, внесения, обсуждения, рассмотрения инициативных проектов, а также проведения их конкурсного отбора устанавливается представительным органом 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(сходом граждан) муниципального образования</a:t>
            </a:r>
            <a:r>
              <a:rPr lang="ru-RU" sz="2000" b="1" dirty="0" smtClean="0"/>
              <a:t>.</a:t>
            </a:r>
          </a:p>
          <a:p>
            <a:pPr algn="ctr"/>
            <a:r>
              <a:rPr lang="ru-RU" sz="2000" b="1" dirty="0" smtClean="0"/>
              <a:t> </a:t>
            </a:r>
            <a:endParaRPr lang="ru-RU" sz="2000" b="1" dirty="0"/>
          </a:p>
        </p:txBody>
      </p:sp>
      <p:pic>
        <p:nvPicPr>
          <p:cNvPr id="38916" name="Picture 4" descr="https://ann-sch.lmn.su/images/2020/news/cartoon_meet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4067944" cy="211660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15816" y="836712"/>
            <a:ext cx="5400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 Территориальное </a:t>
            </a:r>
          </a:p>
          <a:p>
            <a:pPr algn="ctr"/>
            <a:r>
              <a:rPr lang="ru-RU" sz="24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общественное  самоуправление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308304" y="332656"/>
            <a:ext cx="17592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Статья </a:t>
            </a:r>
            <a:r>
              <a:rPr lang="ru-RU" sz="2800" b="1" dirty="0" smtClean="0">
                <a:solidFill>
                  <a:srgbClr val="002060"/>
                </a:solidFill>
              </a:rPr>
              <a:t>27</a:t>
            </a:r>
            <a:r>
              <a:rPr lang="ru-RU" sz="2400" b="1" dirty="0" smtClean="0">
                <a:solidFill>
                  <a:srgbClr val="002060"/>
                </a:solidFill>
              </a:rPr>
              <a:t>. 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47256" y="2276872"/>
            <a:ext cx="669674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самоорганизация граждан по месту их жительства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на части территории поселения 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для самостоятельного и под свою ответственность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осуществления собственных инициатив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по вопросам местного значения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27650" name="Picture 2" descr="http://cs7060.vk.me/c621619/v621619602/1641b/YrYiyXIX3P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784"/>
            <a:ext cx="2376264" cy="2134677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83568" y="4293096"/>
            <a:ext cx="80648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660033"/>
                </a:solidFill>
              </a:rPr>
              <a:t>осуществляется непосредственно населением</a:t>
            </a:r>
          </a:p>
          <a:p>
            <a:pPr algn="ctr"/>
            <a:r>
              <a:rPr lang="ru-RU" sz="2000" b="1" dirty="0" smtClean="0">
                <a:solidFill>
                  <a:srgbClr val="660033"/>
                </a:solidFill>
              </a:rPr>
              <a:t> посредством проведения собраний и конференций граждан,</a:t>
            </a:r>
          </a:p>
          <a:p>
            <a:pPr algn="ctr"/>
            <a:r>
              <a:rPr lang="ru-RU" sz="2000" b="1" dirty="0" smtClean="0">
                <a:solidFill>
                  <a:srgbClr val="660033"/>
                </a:solidFill>
              </a:rPr>
              <a:t> а также посредством создания органов </a:t>
            </a:r>
          </a:p>
          <a:p>
            <a:pPr algn="ctr"/>
            <a:r>
              <a:rPr lang="ru-RU" sz="2000" b="1" dirty="0" smtClean="0">
                <a:solidFill>
                  <a:srgbClr val="660033"/>
                </a:solidFill>
              </a:rPr>
              <a:t>территориального общественного самоуправления (ТОС)</a:t>
            </a:r>
            <a:endParaRPr lang="ru-RU" sz="2000" b="1" dirty="0">
              <a:solidFill>
                <a:srgbClr val="660033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932040" y="1700808"/>
            <a:ext cx="10081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это</a:t>
            </a:r>
            <a:endParaRPr lang="ru-RU" sz="2800" b="1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2103</TotalTime>
  <Words>2196</Words>
  <Application>Microsoft Office PowerPoint</Application>
  <PresentationFormat>Экран (4:3)</PresentationFormat>
  <Paragraphs>371</Paragraphs>
  <Slides>40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Ирина</dc:creator>
  <cp:lastModifiedBy>User</cp:lastModifiedBy>
  <cp:revision>208</cp:revision>
  <dcterms:created xsi:type="dcterms:W3CDTF">2015-09-21T07:18:23Z</dcterms:created>
  <dcterms:modified xsi:type="dcterms:W3CDTF">2023-10-13T06:47:32Z</dcterms:modified>
</cp:coreProperties>
</file>